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44"/>
  </p:notesMasterIdLst>
  <p:sldIdLst>
    <p:sldId id="256" r:id="rId2"/>
    <p:sldId id="270" r:id="rId3"/>
    <p:sldId id="280" r:id="rId4"/>
    <p:sldId id="282" r:id="rId5"/>
    <p:sldId id="283" r:id="rId6"/>
    <p:sldId id="298" r:id="rId7"/>
    <p:sldId id="299" r:id="rId8"/>
    <p:sldId id="284" r:id="rId9"/>
    <p:sldId id="285" r:id="rId10"/>
    <p:sldId id="281" r:id="rId11"/>
    <p:sldId id="286" r:id="rId12"/>
    <p:sldId id="300" r:id="rId13"/>
    <p:sldId id="287" r:id="rId14"/>
    <p:sldId id="288" r:id="rId15"/>
    <p:sldId id="289" r:id="rId16"/>
    <p:sldId id="290" r:id="rId17"/>
    <p:sldId id="279" r:id="rId18"/>
    <p:sldId id="301" r:id="rId19"/>
    <p:sldId id="302" r:id="rId20"/>
    <p:sldId id="303" r:id="rId21"/>
    <p:sldId id="278" r:id="rId22"/>
    <p:sldId id="277" r:id="rId23"/>
    <p:sldId id="291" r:id="rId24"/>
    <p:sldId id="292" r:id="rId25"/>
    <p:sldId id="305" r:id="rId26"/>
    <p:sldId id="306" r:id="rId27"/>
    <p:sldId id="273" r:id="rId28"/>
    <p:sldId id="276" r:id="rId29"/>
    <p:sldId id="294" r:id="rId30"/>
    <p:sldId id="307" r:id="rId31"/>
    <p:sldId id="308" r:id="rId32"/>
    <p:sldId id="313" r:id="rId33"/>
    <p:sldId id="309" r:id="rId34"/>
    <p:sldId id="310" r:id="rId35"/>
    <p:sldId id="311" r:id="rId36"/>
    <p:sldId id="275" r:id="rId37"/>
    <p:sldId id="295" r:id="rId38"/>
    <p:sldId id="272" r:id="rId39"/>
    <p:sldId id="314" r:id="rId40"/>
    <p:sldId id="315" r:id="rId41"/>
    <p:sldId id="274" r:id="rId42"/>
    <p:sldId id="297" r:id="rId43"/>
  </p:sldIdLst>
  <p:sldSz cx="9144000" cy="6858000" type="screen4x3"/>
  <p:notesSz cx="6781800" cy="9926638"/>
  <p:defaultTextStyle>
    <a:defPPr>
      <a:defRPr lang="hu-H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66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93" autoAdjust="0"/>
  </p:normalViewPr>
  <p:slideViewPr>
    <p:cSldViewPr>
      <p:cViewPr>
        <p:scale>
          <a:sx n="75" d="100"/>
          <a:sy n="75" d="100"/>
        </p:scale>
        <p:origin x="-2664" y="-8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3D5D66-78D0-480E-9BE9-F90549F74077}"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hu-HU"/>
        </a:p>
      </dgm:t>
    </dgm:pt>
    <dgm:pt modelId="{3209848B-DD35-4A1D-84BF-68B7665415F4}">
      <dgm:prSet/>
      <dgm:spPr/>
      <dgm:t>
        <a:bodyPr/>
        <a:lstStyle/>
        <a:p>
          <a:pPr algn="just" rtl="0"/>
          <a:r>
            <a:rPr lang="hu-HU" dirty="0" smtClean="0"/>
            <a:t>A Bizottság </a:t>
          </a:r>
          <a:r>
            <a:rPr lang="hu-HU" b="1" dirty="0" smtClean="0"/>
            <a:t>szerződést kötött a felperessel </a:t>
          </a:r>
          <a:r>
            <a:rPr lang="hu-HU" b="0" dirty="0" smtClean="0"/>
            <a:t>é</a:t>
          </a:r>
          <a:r>
            <a:rPr lang="hu-HU" dirty="0" smtClean="0"/>
            <a:t>lelmiszersegélyek Ugandába, Mozambikba és Bangladesbe történő szállítására.</a:t>
          </a:r>
          <a:endParaRPr lang="hu-HU" dirty="0"/>
        </a:p>
      </dgm:t>
    </dgm:pt>
    <dgm:pt modelId="{7E07A813-4272-435F-A493-B7C5E833831D}" type="parTrans" cxnId="{B30F99C9-AD60-4450-8C98-E80B1AFAAD47}">
      <dgm:prSet/>
      <dgm:spPr/>
      <dgm:t>
        <a:bodyPr/>
        <a:lstStyle/>
        <a:p>
          <a:endParaRPr lang="hu-HU"/>
        </a:p>
      </dgm:t>
    </dgm:pt>
    <dgm:pt modelId="{8DC23BDA-7BA0-4F14-A5E7-A42E75E51475}" type="sibTrans" cxnId="{B30F99C9-AD60-4450-8C98-E80B1AFAAD47}">
      <dgm:prSet/>
      <dgm:spPr/>
      <dgm:t>
        <a:bodyPr/>
        <a:lstStyle/>
        <a:p>
          <a:endParaRPr lang="hu-HU"/>
        </a:p>
      </dgm:t>
    </dgm:pt>
    <dgm:pt modelId="{D56454F5-6CDD-410D-A1CB-3BCC6605553B}">
      <dgm:prSet/>
      <dgm:spPr/>
      <dgm:t>
        <a:bodyPr/>
        <a:lstStyle/>
        <a:p>
          <a:pPr algn="just" rtl="0"/>
          <a:r>
            <a:rPr lang="hu-HU" dirty="0" smtClean="0"/>
            <a:t>A szerződésből eredő jogviták eldöntésére a kiírt pályázatra és a szerződés tárgyára a Tanács 2200/87-es rendelete vonatkozott, amelynek 23. cikke a </a:t>
          </a:r>
          <a:r>
            <a:rPr lang="hu-HU" b="1" dirty="0" smtClean="0"/>
            <a:t>Bíróság kizárólagos joghatóságát kötötte ki a pályázat elnyerése nyomán  megkötött szerződésekből eredő jogviták eldöntésére.</a:t>
          </a:r>
          <a:endParaRPr lang="hu-HU" dirty="0"/>
        </a:p>
      </dgm:t>
    </dgm:pt>
    <dgm:pt modelId="{0C6CDFD7-7D83-4D3A-A073-2536E80E0DA2}" type="parTrans" cxnId="{89A70C49-8AE6-445F-BBA4-8E7352B04D9E}">
      <dgm:prSet/>
      <dgm:spPr/>
      <dgm:t>
        <a:bodyPr/>
        <a:lstStyle/>
        <a:p>
          <a:endParaRPr lang="hu-HU"/>
        </a:p>
      </dgm:t>
    </dgm:pt>
    <dgm:pt modelId="{62D9C05B-BA81-478A-90E7-F0DD0D24E81B}" type="sibTrans" cxnId="{89A70C49-8AE6-445F-BBA4-8E7352B04D9E}">
      <dgm:prSet/>
      <dgm:spPr/>
      <dgm:t>
        <a:bodyPr/>
        <a:lstStyle/>
        <a:p>
          <a:endParaRPr lang="hu-HU"/>
        </a:p>
      </dgm:t>
    </dgm:pt>
    <dgm:pt modelId="{A601D1C5-FA63-4325-9488-CD9C7C5A2787}">
      <dgm:prSet/>
      <dgm:spPr/>
      <dgm:t>
        <a:bodyPr/>
        <a:lstStyle/>
        <a:p>
          <a:pPr algn="just" rtl="0"/>
          <a:r>
            <a:rPr lang="hu-HU" dirty="0" smtClean="0"/>
            <a:t>A </a:t>
          </a:r>
          <a:r>
            <a:rPr lang="hu-HU" b="1" dirty="0" smtClean="0"/>
            <a:t>Bizottság a szerződés összegének egy részét visszatartotta </a:t>
          </a:r>
          <a:r>
            <a:rPr lang="hu-HU" dirty="0" smtClean="0"/>
            <a:t>arra hivatkozva, hogy a felperes a szerződéses kötelezettségeit késve teljesítette.</a:t>
          </a:r>
          <a:endParaRPr lang="hu-HU" dirty="0"/>
        </a:p>
      </dgm:t>
    </dgm:pt>
    <dgm:pt modelId="{371E65B3-6C9A-4FCA-997C-4F705838081F}" type="parTrans" cxnId="{8BF53773-F75C-432A-B744-014856DD5F87}">
      <dgm:prSet/>
      <dgm:spPr/>
      <dgm:t>
        <a:bodyPr/>
        <a:lstStyle/>
        <a:p>
          <a:endParaRPr lang="hu-HU"/>
        </a:p>
      </dgm:t>
    </dgm:pt>
    <dgm:pt modelId="{BA73BD3A-8083-4EB8-AC02-F49F54A0F61A}" type="sibTrans" cxnId="{8BF53773-F75C-432A-B744-014856DD5F87}">
      <dgm:prSet/>
      <dgm:spPr/>
      <dgm:t>
        <a:bodyPr/>
        <a:lstStyle/>
        <a:p>
          <a:endParaRPr lang="hu-HU"/>
        </a:p>
      </dgm:t>
    </dgm:pt>
    <dgm:pt modelId="{560815DF-60DC-46E4-88F8-D2A56FC6E2CA}">
      <dgm:prSet/>
      <dgm:spPr/>
      <dgm:t>
        <a:bodyPr/>
        <a:lstStyle/>
        <a:p>
          <a:pPr algn="just" rtl="0"/>
          <a:r>
            <a:rPr lang="hu-HU" b="1" dirty="0" smtClean="0"/>
            <a:t>A felperes a Bizottságot a Bíróság előtt perelte</a:t>
          </a:r>
          <a:r>
            <a:rPr lang="hu-HU" dirty="0" smtClean="0"/>
            <a:t> a fennmaradó összeg és kamatainak megfizetéséért, a Tanács 2200/87-es rendelet 23. cikke, valamint az </a:t>
          </a:r>
          <a:r>
            <a:rPr lang="hu-HU" dirty="0" err="1" smtClean="0"/>
            <a:t>EKSz</a:t>
          </a:r>
          <a:r>
            <a:rPr lang="hu-HU" dirty="0" smtClean="0"/>
            <a:t>. 238. (jelenleg </a:t>
          </a:r>
          <a:r>
            <a:rPr lang="hu-HU" dirty="0" err="1" smtClean="0"/>
            <a:t>EUMSz</a:t>
          </a:r>
          <a:r>
            <a:rPr lang="hu-HU" dirty="0" smtClean="0"/>
            <a:t>. 272. cikke) alapján.</a:t>
          </a:r>
          <a:endParaRPr lang="hu-HU" dirty="0"/>
        </a:p>
      </dgm:t>
    </dgm:pt>
    <dgm:pt modelId="{9CC242E3-6C95-40D7-8443-F4F0AC398EBE}" type="parTrans" cxnId="{5B764007-3051-4AD6-8B6F-B6CF8D96F519}">
      <dgm:prSet/>
      <dgm:spPr/>
      <dgm:t>
        <a:bodyPr/>
        <a:lstStyle/>
        <a:p>
          <a:endParaRPr lang="hu-HU"/>
        </a:p>
      </dgm:t>
    </dgm:pt>
    <dgm:pt modelId="{2A3110D1-0723-430A-BBB5-D77BBAA844C5}" type="sibTrans" cxnId="{5B764007-3051-4AD6-8B6F-B6CF8D96F519}">
      <dgm:prSet/>
      <dgm:spPr/>
      <dgm:t>
        <a:bodyPr/>
        <a:lstStyle/>
        <a:p>
          <a:endParaRPr lang="hu-HU"/>
        </a:p>
      </dgm:t>
    </dgm:pt>
    <dgm:pt modelId="{D15A8B10-8413-4C21-8BC3-03A0A3355A8C}">
      <dgm:prSet/>
      <dgm:spPr/>
      <dgm:t>
        <a:bodyPr/>
        <a:lstStyle/>
        <a:p>
          <a:pPr algn="just" rtl="0"/>
          <a:r>
            <a:rPr lang="hu-HU" dirty="0" smtClean="0"/>
            <a:t>Az Unió szerződéses felelőssége felmerülhet egy egyedibb területen is, az Unió alkalmazottaival kötött munkaszerződéseknél is. A joghatóság kikötése nélkül az uniós bíróságoknak kizárólagos eljárási jogosultságuk van az </a:t>
          </a:r>
          <a:r>
            <a:rPr lang="hu-HU" dirty="0" err="1" smtClean="0"/>
            <a:t>EUMSz</a:t>
          </a:r>
          <a:r>
            <a:rPr lang="hu-HU" dirty="0" smtClean="0"/>
            <a:t>. 270. cikke alapján: </a:t>
          </a:r>
          <a:r>
            <a:rPr lang="hu-HU" i="1" dirty="0" smtClean="0"/>
            <a:t>„Az Európai Unió Bírósága hatáskörrel rendelkezik az Unió és alkalmazottai között felmerülő minden vitás ügyben az Unió tisztviselőinek személyzeti szabályzatában és az Unió egyéb alkalmazottaira vonatkozó alkalmazási feltételekben megállapított keretek között és feltételek mellett”.</a:t>
          </a:r>
          <a:endParaRPr lang="hu-HU" i="1" dirty="0"/>
        </a:p>
      </dgm:t>
    </dgm:pt>
    <dgm:pt modelId="{BEFCE183-0202-4675-BB36-33EE9D3FF43A}" type="parTrans" cxnId="{7AFC765C-0692-43D1-A121-53FC14F109F9}">
      <dgm:prSet/>
      <dgm:spPr/>
      <dgm:t>
        <a:bodyPr/>
        <a:lstStyle/>
        <a:p>
          <a:endParaRPr lang="hu-HU"/>
        </a:p>
      </dgm:t>
    </dgm:pt>
    <dgm:pt modelId="{332EF36C-C4D5-4B0D-A3F9-CB511C6456FD}" type="sibTrans" cxnId="{7AFC765C-0692-43D1-A121-53FC14F109F9}">
      <dgm:prSet/>
      <dgm:spPr/>
      <dgm:t>
        <a:bodyPr/>
        <a:lstStyle/>
        <a:p>
          <a:endParaRPr lang="hu-HU"/>
        </a:p>
      </dgm:t>
    </dgm:pt>
    <dgm:pt modelId="{D372D3CA-C871-4FCA-A0E9-E1990AD81A57}" type="pres">
      <dgm:prSet presAssocID="{C53D5D66-78D0-480E-9BE9-F90549F74077}" presName="linear" presStyleCnt="0">
        <dgm:presLayoutVars>
          <dgm:animLvl val="lvl"/>
          <dgm:resizeHandles val="exact"/>
        </dgm:presLayoutVars>
      </dgm:prSet>
      <dgm:spPr/>
      <dgm:t>
        <a:bodyPr/>
        <a:lstStyle/>
        <a:p>
          <a:endParaRPr lang="hu-HU"/>
        </a:p>
      </dgm:t>
    </dgm:pt>
    <dgm:pt modelId="{D63537DE-E4EE-4D27-A03A-35236B55460D}" type="pres">
      <dgm:prSet presAssocID="{3209848B-DD35-4A1D-84BF-68B7665415F4}" presName="parentText" presStyleLbl="node1" presStyleIdx="0" presStyleCnt="5" custScaleY="16605">
        <dgm:presLayoutVars>
          <dgm:chMax val="0"/>
          <dgm:bulletEnabled val="1"/>
        </dgm:presLayoutVars>
      </dgm:prSet>
      <dgm:spPr/>
      <dgm:t>
        <a:bodyPr/>
        <a:lstStyle/>
        <a:p>
          <a:endParaRPr lang="hu-HU"/>
        </a:p>
      </dgm:t>
    </dgm:pt>
    <dgm:pt modelId="{26B2A329-1BD4-401A-8695-2ECDB6F15F06}" type="pres">
      <dgm:prSet presAssocID="{8DC23BDA-7BA0-4F14-A5E7-A42E75E51475}" presName="spacer" presStyleCnt="0"/>
      <dgm:spPr/>
    </dgm:pt>
    <dgm:pt modelId="{998CDA6F-C9D5-4BA6-89A0-FEE54A813364}" type="pres">
      <dgm:prSet presAssocID="{D56454F5-6CDD-410D-A1CB-3BCC6605553B}" presName="parentText" presStyleLbl="node1" presStyleIdx="1" presStyleCnt="5" custScaleY="22524">
        <dgm:presLayoutVars>
          <dgm:chMax val="0"/>
          <dgm:bulletEnabled val="1"/>
        </dgm:presLayoutVars>
      </dgm:prSet>
      <dgm:spPr/>
      <dgm:t>
        <a:bodyPr/>
        <a:lstStyle/>
        <a:p>
          <a:endParaRPr lang="hu-HU"/>
        </a:p>
      </dgm:t>
    </dgm:pt>
    <dgm:pt modelId="{C538CC35-90A8-4128-B0C8-74FD8AC547DD}" type="pres">
      <dgm:prSet presAssocID="{62D9C05B-BA81-478A-90E7-F0DD0D24E81B}" presName="spacer" presStyleCnt="0"/>
      <dgm:spPr/>
    </dgm:pt>
    <dgm:pt modelId="{637C3BCC-4D94-48C5-8FF4-A5791D1AA5C2}" type="pres">
      <dgm:prSet presAssocID="{A601D1C5-FA63-4325-9488-CD9C7C5A2787}" presName="parentText" presStyleLbl="node1" presStyleIdx="2" presStyleCnt="5" custScaleY="13570">
        <dgm:presLayoutVars>
          <dgm:chMax val="0"/>
          <dgm:bulletEnabled val="1"/>
        </dgm:presLayoutVars>
      </dgm:prSet>
      <dgm:spPr/>
      <dgm:t>
        <a:bodyPr/>
        <a:lstStyle/>
        <a:p>
          <a:endParaRPr lang="hu-HU"/>
        </a:p>
      </dgm:t>
    </dgm:pt>
    <dgm:pt modelId="{8A14B931-7A84-42A5-8B2C-198674F25091}" type="pres">
      <dgm:prSet presAssocID="{BA73BD3A-8083-4EB8-AC02-F49F54A0F61A}" presName="spacer" presStyleCnt="0"/>
      <dgm:spPr/>
    </dgm:pt>
    <dgm:pt modelId="{0BD2EA20-386A-4046-B4E4-9DE153530AD1}" type="pres">
      <dgm:prSet presAssocID="{560815DF-60DC-46E4-88F8-D2A56FC6E2CA}" presName="parentText" presStyleLbl="node1" presStyleIdx="3" presStyleCnt="5" custScaleY="19266">
        <dgm:presLayoutVars>
          <dgm:chMax val="0"/>
          <dgm:bulletEnabled val="1"/>
        </dgm:presLayoutVars>
      </dgm:prSet>
      <dgm:spPr/>
      <dgm:t>
        <a:bodyPr/>
        <a:lstStyle/>
        <a:p>
          <a:endParaRPr lang="hu-HU"/>
        </a:p>
      </dgm:t>
    </dgm:pt>
    <dgm:pt modelId="{9E3449E1-BC91-480D-8E0D-157B942A681E}" type="pres">
      <dgm:prSet presAssocID="{2A3110D1-0723-430A-BBB5-D77BBAA844C5}" presName="spacer" presStyleCnt="0"/>
      <dgm:spPr/>
    </dgm:pt>
    <dgm:pt modelId="{47A68B9E-6ED8-48C9-A730-F88EB6741446}" type="pres">
      <dgm:prSet presAssocID="{D15A8B10-8413-4C21-8BC3-03A0A3355A8C}" presName="parentText" presStyleLbl="node1" presStyleIdx="4" presStyleCnt="5" custScaleY="29611">
        <dgm:presLayoutVars>
          <dgm:chMax val="0"/>
          <dgm:bulletEnabled val="1"/>
        </dgm:presLayoutVars>
      </dgm:prSet>
      <dgm:spPr/>
      <dgm:t>
        <a:bodyPr/>
        <a:lstStyle/>
        <a:p>
          <a:endParaRPr lang="hu-HU"/>
        </a:p>
      </dgm:t>
    </dgm:pt>
  </dgm:ptLst>
  <dgm:cxnLst>
    <dgm:cxn modelId="{588E8604-B534-4702-A248-34A807623D75}" type="presOf" srcId="{3209848B-DD35-4A1D-84BF-68B7665415F4}" destId="{D63537DE-E4EE-4D27-A03A-35236B55460D}" srcOrd="0" destOrd="0" presId="urn:microsoft.com/office/officeart/2005/8/layout/vList2"/>
    <dgm:cxn modelId="{7AFC765C-0692-43D1-A121-53FC14F109F9}" srcId="{C53D5D66-78D0-480E-9BE9-F90549F74077}" destId="{D15A8B10-8413-4C21-8BC3-03A0A3355A8C}" srcOrd="4" destOrd="0" parTransId="{BEFCE183-0202-4675-BB36-33EE9D3FF43A}" sibTransId="{332EF36C-C4D5-4B0D-A3F9-CB511C6456FD}"/>
    <dgm:cxn modelId="{AF5D536B-031D-4DF0-BD2D-EED1D7F7C3FE}" type="presOf" srcId="{A601D1C5-FA63-4325-9488-CD9C7C5A2787}" destId="{637C3BCC-4D94-48C5-8FF4-A5791D1AA5C2}" srcOrd="0" destOrd="0" presId="urn:microsoft.com/office/officeart/2005/8/layout/vList2"/>
    <dgm:cxn modelId="{8BF53773-F75C-432A-B744-014856DD5F87}" srcId="{C53D5D66-78D0-480E-9BE9-F90549F74077}" destId="{A601D1C5-FA63-4325-9488-CD9C7C5A2787}" srcOrd="2" destOrd="0" parTransId="{371E65B3-6C9A-4FCA-997C-4F705838081F}" sibTransId="{BA73BD3A-8083-4EB8-AC02-F49F54A0F61A}"/>
    <dgm:cxn modelId="{5B764007-3051-4AD6-8B6F-B6CF8D96F519}" srcId="{C53D5D66-78D0-480E-9BE9-F90549F74077}" destId="{560815DF-60DC-46E4-88F8-D2A56FC6E2CA}" srcOrd="3" destOrd="0" parTransId="{9CC242E3-6C95-40D7-8443-F4F0AC398EBE}" sibTransId="{2A3110D1-0723-430A-BBB5-D77BBAA844C5}"/>
    <dgm:cxn modelId="{03BA9B95-055B-4E66-BA39-ABC48161337D}" type="presOf" srcId="{D15A8B10-8413-4C21-8BC3-03A0A3355A8C}" destId="{47A68B9E-6ED8-48C9-A730-F88EB6741446}" srcOrd="0" destOrd="0" presId="urn:microsoft.com/office/officeart/2005/8/layout/vList2"/>
    <dgm:cxn modelId="{4EF0D5C7-6EF2-444A-AEBC-5EAB7B1FE42D}" type="presOf" srcId="{C53D5D66-78D0-480E-9BE9-F90549F74077}" destId="{D372D3CA-C871-4FCA-A0E9-E1990AD81A57}" srcOrd="0" destOrd="0" presId="urn:microsoft.com/office/officeart/2005/8/layout/vList2"/>
    <dgm:cxn modelId="{C54C7C8E-07E1-422B-9490-8E78F412F004}" type="presOf" srcId="{D56454F5-6CDD-410D-A1CB-3BCC6605553B}" destId="{998CDA6F-C9D5-4BA6-89A0-FEE54A813364}" srcOrd="0" destOrd="0" presId="urn:microsoft.com/office/officeart/2005/8/layout/vList2"/>
    <dgm:cxn modelId="{89A70C49-8AE6-445F-BBA4-8E7352B04D9E}" srcId="{C53D5D66-78D0-480E-9BE9-F90549F74077}" destId="{D56454F5-6CDD-410D-A1CB-3BCC6605553B}" srcOrd="1" destOrd="0" parTransId="{0C6CDFD7-7D83-4D3A-A073-2536E80E0DA2}" sibTransId="{62D9C05B-BA81-478A-90E7-F0DD0D24E81B}"/>
    <dgm:cxn modelId="{B30F99C9-AD60-4450-8C98-E80B1AFAAD47}" srcId="{C53D5D66-78D0-480E-9BE9-F90549F74077}" destId="{3209848B-DD35-4A1D-84BF-68B7665415F4}" srcOrd="0" destOrd="0" parTransId="{7E07A813-4272-435F-A493-B7C5E833831D}" sibTransId="{8DC23BDA-7BA0-4F14-A5E7-A42E75E51475}"/>
    <dgm:cxn modelId="{F091397B-7626-4507-9631-6FCAF6E6B865}" type="presOf" srcId="{560815DF-60DC-46E4-88F8-D2A56FC6E2CA}" destId="{0BD2EA20-386A-4046-B4E4-9DE153530AD1}" srcOrd="0" destOrd="0" presId="urn:microsoft.com/office/officeart/2005/8/layout/vList2"/>
    <dgm:cxn modelId="{C67028ED-7D59-48BA-9DC8-DEE59DE8DD45}" type="presParOf" srcId="{D372D3CA-C871-4FCA-A0E9-E1990AD81A57}" destId="{D63537DE-E4EE-4D27-A03A-35236B55460D}" srcOrd="0" destOrd="0" presId="urn:microsoft.com/office/officeart/2005/8/layout/vList2"/>
    <dgm:cxn modelId="{4A840455-5F3F-4063-B6B7-D27611021A70}" type="presParOf" srcId="{D372D3CA-C871-4FCA-A0E9-E1990AD81A57}" destId="{26B2A329-1BD4-401A-8695-2ECDB6F15F06}" srcOrd="1" destOrd="0" presId="urn:microsoft.com/office/officeart/2005/8/layout/vList2"/>
    <dgm:cxn modelId="{2D12EC47-8CDF-4EBC-A36D-C00BEE9BAD7E}" type="presParOf" srcId="{D372D3CA-C871-4FCA-A0E9-E1990AD81A57}" destId="{998CDA6F-C9D5-4BA6-89A0-FEE54A813364}" srcOrd="2" destOrd="0" presId="urn:microsoft.com/office/officeart/2005/8/layout/vList2"/>
    <dgm:cxn modelId="{0CA44009-CA69-44F0-B0B5-9292BBEE8EE1}" type="presParOf" srcId="{D372D3CA-C871-4FCA-A0E9-E1990AD81A57}" destId="{C538CC35-90A8-4128-B0C8-74FD8AC547DD}" srcOrd="3" destOrd="0" presId="urn:microsoft.com/office/officeart/2005/8/layout/vList2"/>
    <dgm:cxn modelId="{7623AC3E-CF3A-4CF4-8221-EFC172DBAC9E}" type="presParOf" srcId="{D372D3CA-C871-4FCA-A0E9-E1990AD81A57}" destId="{637C3BCC-4D94-48C5-8FF4-A5791D1AA5C2}" srcOrd="4" destOrd="0" presId="urn:microsoft.com/office/officeart/2005/8/layout/vList2"/>
    <dgm:cxn modelId="{01722AB8-7582-4670-BA0C-31EE7D9F1BF0}" type="presParOf" srcId="{D372D3CA-C871-4FCA-A0E9-E1990AD81A57}" destId="{8A14B931-7A84-42A5-8B2C-198674F25091}" srcOrd="5" destOrd="0" presId="urn:microsoft.com/office/officeart/2005/8/layout/vList2"/>
    <dgm:cxn modelId="{8B03E5B9-6146-4DC4-9C37-2350742D4F0D}" type="presParOf" srcId="{D372D3CA-C871-4FCA-A0E9-E1990AD81A57}" destId="{0BD2EA20-386A-4046-B4E4-9DE153530AD1}" srcOrd="6" destOrd="0" presId="urn:microsoft.com/office/officeart/2005/8/layout/vList2"/>
    <dgm:cxn modelId="{BE324FE8-21C1-4084-BE9A-BE85786A2B1C}" type="presParOf" srcId="{D372D3CA-C871-4FCA-A0E9-E1990AD81A57}" destId="{9E3449E1-BC91-480D-8E0D-157B942A681E}" srcOrd="7" destOrd="0" presId="urn:microsoft.com/office/officeart/2005/8/layout/vList2"/>
    <dgm:cxn modelId="{87C77D6F-7110-47ED-9866-E7B1410015FD}" type="presParOf" srcId="{D372D3CA-C871-4FCA-A0E9-E1990AD81A57}" destId="{47A68B9E-6ED8-48C9-A730-F88EB674144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35C519E-646F-4CAB-ABA2-2B7CA7AA8F62}" type="doc">
      <dgm:prSet loTypeId="urn:microsoft.com/office/officeart/2005/8/layout/vList2" loCatId="list" qsTypeId="urn:microsoft.com/office/officeart/2005/8/quickstyle/simple3" qsCatId="simple" csTypeId="urn:microsoft.com/office/officeart/2005/8/colors/accent5_2" csCatId="accent5" phldr="1"/>
      <dgm:spPr/>
      <dgm:t>
        <a:bodyPr/>
        <a:lstStyle/>
        <a:p>
          <a:endParaRPr lang="hu-HU"/>
        </a:p>
      </dgm:t>
    </dgm:pt>
    <dgm:pt modelId="{177B2EA9-B639-42EE-8EDC-B141673C52C3}">
      <dgm:prSet/>
      <dgm:spPr/>
      <dgm:t>
        <a:bodyPr/>
        <a:lstStyle/>
        <a:p>
          <a:pPr algn="just" rtl="0"/>
          <a:r>
            <a:rPr lang="hu-HU" b="1" dirty="0" smtClean="0">
              <a:latin typeface="+mj-lt"/>
            </a:rPr>
            <a:t>A közösségi jog megsértésével </a:t>
          </a:r>
          <a:r>
            <a:rPr lang="hu-HU" dirty="0" smtClean="0">
              <a:latin typeface="+mj-lt"/>
            </a:rPr>
            <a:t>az egyéneknek okozott veszteségnek és tényleges kárnak a tagállamok általi megtérítése mértékét tekintve </a:t>
          </a:r>
          <a:r>
            <a:rPr lang="hu-HU" b="1" dirty="0" smtClean="0">
              <a:latin typeface="+mj-lt"/>
            </a:rPr>
            <a:t>összhangban kell legyen az elszenvedett veszteséggel és kárral</a:t>
          </a:r>
          <a:r>
            <a:rPr lang="hu-HU" dirty="0" smtClean="0">
              <a:latin typeface="+mj-lt"/>
            </a:rPr>
            <a:t>.</a:t>
          </a:r>
        </a:p>
        <a:p>
          <a:pPr algn="just"/>
          <a:r>
            <a:rPr lang="hu-HU" dirty="0" smtClean="0">
              <a:latin typeface="+mj-lt"/>
            </a:rPr>
            <a:t>A közösségi jog megfelelő rendelkezéseinek hiányában minden tagállam nemzeti jogrendszere kell, hogy rögzítse a </a:t>
          </a:r>
          <a:r>
            <a:rPr lang="hu-HU" b="1" dirty="0" smtClean="0">
              <a:latin typeface="+mj-lt"/>
            </a:rPr>
            <a:t>kártérítés mértékét meghatározó kritériumokat</a:t>
          </a:r>
          <a:r>
            <a:rPr lang="hu-HU" dirty="0" smtClean="0">
              <a:latin typeface="+mj-lt"/>
            </a:rPr>
            <a:t>. </a:t>
          </a:r>
        </a:p>
        <a:p>
          <a:pPr algn="just"/>
          <a:r>
            <a:rPr lang="hu-HU" dirty="0" smtClean="0">
              <a:latin typeface="+mj-lt"/>
            </a:rPr>
            <a:t>A kritériumok azonban </a:t>
          </a:r>
          <a:r>
            <a:rPr lang="hu-HU" b="1" dirty="0" smtClean="0">
              <a:latin typeface="+mj-lt"/>
            </a:rPr>
            <a:t>nem lehetnek kedvezőtlenebbek, </a:t>
          </a:r>
          <a:r>
            <a:rPr lang="hu-HU" dirty="0" smtClean="0">
              <a:latin typeface="+mj-lt"/>
            </a:rPr>
            <a:t>mint azok, amelyeket az adott nemzeti jog alapján érvényesítésre kerülő más hasonló követelések és keresetek megítélésére alkalmaznak, és </a:t>
          </a:r>
          <a:r>
            <a:rPr lang="hu-HU" b="1" dirty="0" smtClean="0">
              <a:latin typeface="+mj-lt"/>
            </a:rPr>
            <a:t>nem lehetnek olyanok, amelyek a gyakorlatban lehetetlenné</a:t>
          </a:r>
          <a:r>
            <a:rPr lang="hu-HU" dirty="0" smtClean="0">
              <a:latin typeface="+mj-lt"/>
            </a:rPr>
            <a:t> teszik vagy jelentősen </a:t>
          </a:r>
          <a:r>
            <a:rPr lang="hu-HU" b="1" dirty="0" smtClean="0">
              <a:latin typeface="+mj-lt"/>
            </a:rPr>
            <a:t>megnehezítik a kártérítés elérhetőségét</a:t>
          </a:r>
          <a:r>
            <a:rPr lang="hu-HU" dirty="0" smtClean="0">
              <a:latin typeface="+mj-lt"/>
            </a:rPr>
            <a:t>.</a:t>
          </a:r>
          <a:endParaRPr lang="hu-HU" dirty="0"/>
        </a:p>
      </dgm:t>
    </dgm:pt>
    <dgm:pt modelId="{595930B9-EDF8-4217-9762-71CADB11E4A1}" type="parTrans" cxnId="{0E7212DF-634F-47BC-8CAB-579DA8089FE8}">
      <dgm:prSet/>
      <dgm:spPr/>
      <dgm:t>
        <a:bodyPr/>
        <a:lstStyle/>
        <a:p>
          <a:endParaRPr lang="hu-HU"/>
        </a:p>
      </dgm:t>
    </dgm:pt>
    <dgm:pt modelId="{A8E201C7-BACD-4837-A0B7-31FA079B2B3F}" type="sibTrans" cxnId="{0E7212DF-634F-47BC-8CAB-579DA8089FE8}">
      <dgm:prSet/>
      <dgm:spPr/>
      <dgm:t>
        <a:bodyPr/>
        <a:lstStyle/>
        <a:p>
          <a:endParaRPr lang="hu-HU"/>
        </a:p>
      </dgm:t>
    </dgm:pt>
    <dgm:pt modelId="{18527984-1AA7-43D7-A593-293D24D8902F}" type="pres">
      <dgm:prSet presAssocID="{535C519E-646F-4CAB-ABA2-2B7CA7AA8F62}" presName="linear" presStyleCnt="0">
        <dgm:presLayoutVars>
          <dgm:animLvl val="lvl"/>
          <dgm:resizeHandles val="exact"/>
        </dgm:presLayoutVars>
      </dgm:prSet>
      <dgm:spPr/>
      <dgm:t>
        <a:bodyPr/>
        <a:lstStyle/>
        <a:p>
          <a:endParaRPr lang="hu-HU"/>
        </a:p>
      </dgm:t>
    </dgm:pt>
    <dgm:pt modelId="{DD16A1C4-4284-4301-AB81-7EEA96530BE3}" type="pres">
      <dgm:prSet presAssocID="{177B2EA9-B639-42EE-8EDC-B141673C52C3}" presName="parentText" presStyleLbl="node1" presStyleIdx="0" presStyleCnt="1">
        <dgm:presLayoutVars>
          <dgm:chMax val="0"/>
          <dgm:bulletEnabled val="1"/>
        </dgm:presLayoutVars>
      </dgm:prSet>
      <dgm:spPr/>
      <dgm:t>
        <a:bodyPr/>
        <a:lstStyle/>
        <a:p>
          <a:endParaRPr lang="hu-HU"/>
        </a:p>
      </dgm:t>
    </dgm:pt>
  </dgm:ptLst>
  <dgm:cxnLst>
    <dgm:cxn modelId="{6F419044-D4F2-4F39-AB91-B96459729A87}" type="presOf" srcId="{535C519E-646F-4CAB-ABA2-2B7CA7AA8F62}" destId="{18527984-1AA7-43D7-A593-293D24D8902F}" srcOrd="0" destOrd="0" presId="urn:microsoft.com/office/officeart/2005/8/layout/vList2"/>
    <dgm:cxn modelId="{0E7212DF-634F-47BC-8CAB-579DA8089FE8}" srcId="{535C519E-646F-4CAB-ABA2-2B7CA7AA8F62}" destId="{177B2EA9-B639-42EE-8EDC-B141673C52C3}" srcOrd="0" destOrd="0" parTransId="{595930B9-EDF8-4217-9762-71CADB11E4A1}" sibTransId="{A8E201C7-BACD-4837-A0B7-31FA079B2B3F}"/>
    <dgm:cxn modelId="{CE591CE0-AFB7-41FE-805F-1C135958BB82}" type="presOf" srcId="{177B2EA9-B639-42EE-8EDC-B141673C52C3}" destId="{DD16A1C4-4284-4301-AB81-7EEA96530BE3}" srcOrd="0" destOrd="0" presId="urn:microsoft.com/office/officeart/2005/8/layout/vList2"/>
    <dgm:cxn modelId="{0B2CF7C1-4CE4-49BD-B7C0-B5DDEC1304AA}" type="presParOf" srcId="{18527984-1AA7-43D7-A593-293D24D8902F}" destId="{DD16A1C4-4284-4301-AB81-7EEA96530BE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4F1675-39B1-4303-B4E2-517E9F9EC7B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hu-HU"/>
        </a:p>
      </dgm:t>
    </dgm:pt>
    <dgm:pt modelId="{2B9FAA60-E1CD-4852-A9FB-ED5A25284113}">
      <dgm:prSet custT="1"/>
      <dgm:spPr/>
      <dgm:t>
        <a:bodyPr/>
        <a:lstStyle/>
        <a:p>
          <a:pPr algn="just" rtl="0">
            <a:spcAft>
              <a:spcPts val="0"/>
            </a:spcAft>
          </a:pPr>
          <a:r>
            <a:rPr lang="hu-HU" sz="1700" dirty="0" smtClean="0">
              <a:latin typeface="+mj-lt"/>
            </a:rPr>
            <a:t>A felperes importőr </a:t>
          </a:r>
          <a:r>
            <a:rPr lang="hu-HU" sz="1700" b="1" dirty="0" smtClean="0">
              <a:latin typeface="+mj-lt"/>
            </a:rPr>
            <a:t>1970-ben görög bort importált Belgiumba</a:t>
          </a:r>
          <a:r>
            <a:rPr lang="hu-HU" sz="1700" dirty="0" smtClean="0">
              <a:latin typeface="+mj-lt"/>
            </a:rPr>
            <a:t>. Görögország ekkor még nem volt a Közösség tagja.</a:t>
          </a:r>
        </a:p>
        <a:p>
          <a:pPr algn="just">
            <a:spcAft>
              <a:spcPts val="0"/>
            </a:spcAft>
          </a:pPr>
          <a:r>
            <a:rPr lang="hu-HU" sz="1700" dirty="0" smtClean="0">
              <a:latin typeface="+mj-lt"/>
            </a:rPr>
            <a:t>A Tanács rendelete alapján ekkor a görög bor tekintetében </a:t>
          </a:r>
          <a:r>
            <a:rPr lang="hu-HU" sz="1700" b="1" dirty="0" smtClean="0">
              <a:latin typeface="+mj-lt"/>
            </a:rPr>
            <a:t>kiegyenlítő díjat </a:t>
          </a:r>
          <a:r>
            <a:rPr lang="hu-HU" sz="1700" dirty="0" smtClean="0">
              <a:latin typeface="+mj-lt"/>
            </a:rPr>
            <a:t>(tkp. Adót) alkalmaztak és szedtek be, amit az importőr fizetett meg.</a:t>
          </a:r>
        </a:p>
        <a:p>
          <a:pPr algn="just">
            <a:spcAft>
              <a:spcPts val="0"/>
            </a:spcAft>
          </a:pPr>
          <a:r>
            <a:rPr lang="hu-HU" sz="1700" dirty="0" smtClean="0">
              <a:latin typeface="+mj-lt"/>
            </a:rPr>
            <a:t>Ezt a díjat a </a:t>
          </a:r>
          <a:r>
            <a:rPr lang="hu-HU" sz="1700" b="1" dirty="0" smtClean="0">
              <a:latin typeface="+mj-lt"/>
            </a:rPr>
            <a:t>belga hatóságok szedték be</a:t>
          </a:r>
          <a:r>
            <a:rPr lang="hu-HU" sz="1700" dirty="0" smtClean="0">
              <a:latin typeface="+mj-lt"/>
            </a:rPr>
            <a:t>.</a:t>
          </a:r>
        </a:p>
        <a:p>
          <a:pPr algn="just">
            <a:spcAft>
              <a:spcPts val="0"/>
            </a:spcAft>
          </a:pPr>
          <a:r>
            <a:rPr lang="hu-HU" sz="1700" dirty="0" smtClean="0">
              <a:latin typeface="+mj-lt"/>
            </a:rPr>
            <a:t>A felperes a </a:t>
          </a:r>
          <a:r>
            <a:rPr lang="hu-HU" sz="1700" b="1" dirty="0" smtClean="0">
              <a:latin typeface="+mj-lt"/>
            </a:rPr>
            <a:t>díj visszatérítését akadályozó uniós aktusokat megtámadta</a:t>
          </a:r>
          <a:r>
            <a:rPr lang="hu-HU" sz="1700" dirty="0" smtClean="0">
              <a:latin typeface="+mj-lt"/>
            </a:rPr>
            <a:t>, továbbá kérte a befizetett összeg visszatérítését. </a:t>
          </a:r>
        </a:p>
        <a:p>
          <a:pPr algn="just">
            <a:spcAft>
              <a:spcPts val="0"/>
            </a:spcAft>
          </a:pPr>
          <a:r>
            <a:rPr lang="hu-HU" sz="1700" dirty="0" smtClean="0">
              <a:latin typeface="+mj-lt"/>
            </a:rPr>
            <a:t>A magánszemélyekre kivetett díjakat és egyéb adókat érintő vitákat </a:t>
          </a:r>
          <a:r>
            <a:rPr lang="hu-HU" sz="1700" b="1" dirty="0" smtClean="0">
              <a:latin typeface="+mj-lt"/>
            </a:rPr>
            <a:t>a nemzeti hatóságoknak kell megoldaniuk.</a:t>
          </a:r>
        </a:p>
        <a:p>
          <a:pPr algn="just">
            <a:spcAft>
              <a:spcPts val="0"/>
            </a:spcAft>
          </a:pPr>
          <a:r>
            <a:rPr lang="hu-HU" sz="1700" dirty="0" smtClean="0">
              <a:latin typeface="+mj-lt"/>
            </a:rPr>
            <a:t>A nemzeti hatóságok feladata, hogy ezen díj visszafizetésére irányuló igényekről döntsön. </a:t>
          </a:r>
        </a:p>
        <a:p>
          <a:pPr algn="just">
            <a:spcAft>
              <a:spcPts val="0"/>
            </a:spcAft>
          </a:pPr>
          <a:r>
            <a:rPr lang="hu-HU" sz="1700" b="1" dirty="0" smtClean="0">
              <a:latin typeface="+mj-lt"/>
            </a:rPr>
            <a:t>A felperesnek a visszatérítési igényét ezen hatóságokhoz kellett volna benyújtania</a:t>
          </a:r>
          <a:r>
            <a:rPr lang="hu-HU" sz="1700" dirty="0" smtClean="0">
              <a:latin typeface="+mj-lt"/>
            </a:rPr>
            <a:t>.</a:t>
          </a:r>
        </a:p>
        <a:p>
          <a:pPr algn="just">
            <a:spcAft>
              <a:spcPts val="0"/>
            </a:spcAft>
          </a:pPr>
          <a:r>
            <a:rPr lang="hu-HU" sz="1700" dirty="0" smtClean="0">
              <a:latin typeface="+mj-lt"/>
            </a:rPr>
            <a:t>A felperes továbbá állítja, hogy az alperes magatartása miatt </a:t>
          </a:r>
          <a:r>
            <a:rPr lang="hu-HU" sz="1700" b="1" dirty="0" smtClean="0">
              <a:latin typeface="+mj-lt"/>
            </a:rPr>
            <a:t>rendkívüli károkat szenvedett</a:t>
          </a:r>
          <a:r>
            <a:rPr lang="hu-HU" sz="1700" dirty="0" smtClean="0">
              <a:latin typeface="+mj-lt"/>
            </a:rPr>
            <a:t>, a nyereség elmaradása, előre nem látható pénzügyi kiadások és fennálló szerződésekből eredő veszteségek miatt. </a:t>
          </a:r>
        </a:p>
        <a:p>
          <a:pPr algn="just">
            <a:spcAft>
              <a:spcPts val="0"/>
            </a:spcAft>
          </a:pPr>
          <a:r>
            <a:rPr lang="hu-HU" sz="1700" dirty="0" smtClean="0">
              <a:latin typeface="+mj-lt"/>
            </a:rPr>
            <a:t>Megállapítást nyert, hogy ez a kérdés </a:t>
          </a:r>
          <a:r>
            <a:rPr lang="hu-HU" sz="1700" b="1" dirty="0" smtClean="0">
              <a:latin typeface="+mj-lt"/>
            </a:rPr>
            <a:t>a nemzeti bíróságok hatáskörébe tartozik</a:t>
          </a:r>
          <a:r>
            <a:rPr lang="hu-HU" sz="1700" dirty="0" smtClean="0">
              <a:latin typeface="+mj-lt"/>
            </a:rPr>
            <a:t>. Ennek oka, hogy az uniós bíróság nem érvénytelenítheti a tagállam hatóságának határozatát.</a:t>
          </a:r>
        </a:p>
        <a:p>
          <a:pPr algn="just">
            <a:spcAft>
              <a:spcPts val="0"/>
            </a:spcAft>
          </a:pPr>
          <a:r>
            <a:rPr lang="hu-HU" sz="1700" dirty="0" smtClean="0">
              <a:latin typeface="+mj-lt"/>
            </a:rPr>
            <a:t>Hiába állapítaná meg az uniós háttérszabályozás érvénytelenségét, még mindig fennáll a beszedett összegre vonatkozó belső közigazgatási határozat, amit a tagállami bíróság előtt lehet megtámadni.</a:t>
          </a:r>
          <a:endParaRPr lang="hu-HU" sz="1700" dirty="0"/>
        </a:p>
      </dgm:t>
    </dgm:pt>
    <dgm:pt modelId="{C5BABD60-BF08-4718-A1BF-AB4CD448AFC8}" type="parTrans" cxnId="{5F0FA206-215A-4561-97AB-6A4FD05DDEEE}">
      <dgm:prSet/>
      <dgm:spPr/>
      <dgm:t>
        <a:bodyPr/>
        <a:lstStyle/>
        <a:p>
          <a:endParaRPr lang="hu-HU"/>
        </a:p>
      </dgm:t>
    </dgm:pt>
    <dgm:pt modelId="{720A9ED8-4596-44FE-8ED2-FFB45FC01AFF}" type="sibTrans" cxnId="{5F0FA206-215A-4561-97AB-6A4FD05DDEEE}">
      <dgm:prSet/>
      <dgm:spPr/>
      <dgm:t>
        <a:bodyPr/>
        <a:lstStyle/>
        <a:p>
          <a:endParaRPr lang="hu-HU"/>
        </a:p>
      </dgm:t>
    </dgm:pt>
    <dgm:pt modelId="{A7C65D4F-5E8C-4163-9991-889CD23232B8}" type="pres">
      <dgm:prSet presAssocID="{364F1675-39B1-4303-B4E2-517E9F9EC7BD}" presName="linear" presStyleCnt="0">
        <dgm:presLayoutVars>
          <dgm:animLvl val="lvl"/>
          <dgm:resizeHandles val="exact"/>
        </dgm:presLayoutVars>
      </dgm:prSet>
      <dgm:spPr/>
      <dgm:t>
        <a:bodyPr/>
        <a:lstStyle/>
        <a:p>
          <a:endParaRPr lang="hu-HU"/>
        </a:p>
      </dgm:t>
    </dgm:pt>
    <dgm:pt modelId="{29349E20-99B4-4B6D-A3AC-AC72B5A39443}" type="pres">
      <dgm:prSet presAssocID="{2B9FAA60-E1CD-4852-A9FB-ED5A25284113}" presName="parentText" presStyleLbl="node1" presStyleIdx="0" presStyleCnt="1" custScaleY="112262" custLinFactNeighborX="-3292" custLinFactNeighborY="0">
        <dgm:presLayoutVars>
          <dgm:chMax val="0"/>
          <dgm:bulletEnabled val="1"/>
        </dgm:presLayoutVars>
      </dgm:prSet>
      <dgm:spPr/>
      <dgm:t>
        <a:bodyPr/>
        <a:lstStyle/>
        <a:p>
          <a:endParaRPr lang="hu-HU"/>
        </a:p>
      </dgm:t>
    </dgm:pt>
  </dgm:ptLst>
  <dgm:cxnLst>
    <dgm:cxn modelId="{E592E5ED-914A-4ECD-A4CC-B796136EA2ED}" type="presOf" srcId="{2B9FAA60-E1CD-4852-A9FB-ED5A25284113}" destId="{29349E20-99B4-4B6D-A3AC-AC72B5A39443}" srcOrd="0" destOrd="0" presId="urn:microsoft.com/office/officeart/2005/8/layout/vList2"/>
    <dgm:cxn modelId="{5F0FA206-215A-4561-97AB-6A4FD05DDEEE}" srcId="{364F1675-39B1-4303-B4E2-517E9F9EC7BD}" destId="{2B9FAA60-E1CD-4852-A9FB-ED5A25284113}" srcOrd="0" destOrd="0" parTransId="{C5BABD60-BF08-4718-A1BF-AB4CD448AFC8}" sibTransId="{720A9ED8-4596-44FE-8ED2-FFB45FC01AFF}"/>
    <dgm:cxn modelId="{96769C33-D471-4952-8F71-FC422B7DD5E1}" type="presOf" srcId="{364F1675-39B1-4303-B4E2-517E9F9EC7BD}" destId="{A7C65D4F-5E8C-4163-9991-889CD23232B8}" srcOrd="0" destOrd="0" presId="urn:microsoft.com/office/officeart/2005/8/layout/vList2"/>
    <dgm:cxn modelId="{302A85BE-8B7E-44A0-8B8C-B6DF3231B610}" type="presParOf" srcId="{A7C65D4F-5E8C-4163-9991-889CD23232B8}" destId="{29349E20-99B4-4B6D-A3AC-AC72B5A3944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630158-F9FD-49BD-AE74-5FE73286A658}"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hu-HU"/>
        </a:p>
      </dgm:t>
    </dgm:pt>
    <dgm:pt modelId="{00262683-8E9E-41DA-A0D6-E6073F941FCF}">
      <dgm:prSet/>
      <dgm:spPr/>
      <dgm:t>
        <a:bodyPr/>
        <a:lstStyle/>
        <a:p>
          <a:pPr algn="just" rtl="0"/>
          <a:r>
            <a:rPr lang="hu-HU" dirty="0" smtClean="0">
              <a:latin typeface="+mj-lt"/>
            </a:rPr>
            <a:t>A 80/987 számú irányelv alapján a tagállamoknak </a:t>
          </a:r>
          <a:r>
            <a:rPr lang="hu-HU" b="1" dirty="0" smtClean="0">
              <a:latin typeface="+mj-lt"/>
            </a:rPr>
            <a:t>garanciaalapot kellett felállítania</a:t>
          </a:r>
          <a:r>
            <a:rPr lang="hu-HU" dirty="0" smtClean="0">
              <a:latin typeface="+mj-lt"/>
            </a:rPr>
            <a:t>, amelyből azon </a:t>
          </a:r>
          <a:r>
            <a:rPr lang="hu-HU" b="1" dirty="0" smtClean="0">
              <a:latin typeface="+mj-lt"/>
            </a:rPr>
            <a:t>munkájukat elvesztő munkavállalókat kártalanítják</a:t>
          </a:r>
          <a:r>
            <a:rPr lang="hu-HU" dirty="0" smtClean="0">
              <a:latin typeface="+mj-lt"/>
            </a:rPr>
            <a:t>, akiknek munkáltatójuk fizetésképtelenné vált.</a:t>
          </a:r>
        </a:p>
        <a:p>
          <a:pPr algn="just"/>
          <a:r>
            <a:rPr lang="hu-HU" b="1" dirty="0" smtClean="0">
              <a:latin typeface="+mj-lt"/>
            </a:rPr>
            <a:t>Olaszország ilyen alapot nem állított fel</a:t>
          </a:r>
          <a:r>
            <a:rPr lang="hu-HU" dirty="0" smtClean="0">
              <a:latin typeface="+mj-lt"/>
            </a:rPr>
            <a:t>.</a:t>
          </a:r>
        </a:p>
        <a:p>
          <a:pPr algn="just"/>
          <a:r>
            <a:rPr lang="hu-HU" dirty="0" smtClean="0">
              <a:latin typeface="+mj-lt"/>
            </a:rPr>
            <a:t>A munkájukat elveszítő és kártalanításban nem részesülő felperesek az </a:t>
          </a:r>
          <a:r>
            <a:rPr lang="hu-HU" b="1" dirty="0" smtClean="0">
              <a:latin typeface="+mj-lt"/>
            </a:rPr>
            <a:t>államot perelték be az olasz bíróságok előtt</a:t>
          </a:r>
          <a:r>
            <a:rPr lang="hu-HU" dirty="0" smtClean="0">
              <a:latin typeface="+mj-lt"/>
            </a:rPr>
            <a:t>.</a:t>
          </a:r>
        </a:p>
        <a:p>
          <a:pPr algn="just"/>
          <a:r>
            <a:rPr lang="hu-HU" dirty="0" smtClean="0">
              <a:latin typeface="+mj-lt"/>
            </a:rPr>
            <a:t>A bíróságok az előzetes döntéshozatali eljárásban az állami felelősség fennállására és feltételeire kérdeztek rá.</a:t>
          </a:r>
        </a:p>
        <a:p>
          <a:pPr algn="just"/>
          <a:r>
            <a:rPr lang="hu-HU" b="1" dirty="0" smtClean="0">
              <a:latin typeface="+mj-lt"/>
            </a:rPr>
            <a:t>A Bíróság megállapította</a:t>
          </a:r>
          <a:r>
            <a:rPr lang="hu-HU" dirty="0" smtClean="0">
              <a:latin typeface="+mj-lt"/>
            </a:rPr>
            <a:t>, hogy a kérdéses irányelv rendelkezéseit magánfél nem hívhatja fel a tagállami bíróságon, mert nem felel  meg azon feltételeknek, amelyeket a közvetlen hatály megkíván. </a:t>
          </a:r>
        </a:p>
        <a:p>
          <a:pPr algn="just"/>
          <a:r>
            <a:rPr lang="hu-HU" dirty="0" smtClean="0">
              <a:latin typeface="+mj-lt"/>
            </a:rPr>
            <a:t>Marad-e jogorvoslati lehetősége a felperesnek más alapon?</a:t>
          </a:r>
          <a:endParaRPr lang="hu-HU" dirty="0"/>
        </a:p>
      </dgm:t>
    </dgm:pt>
    <dgm:pt modelId="{EC771CEE-1A4C-4311-B519-EC410A98BCF7}" type="parTrans" cxnId="{2D62E3D5-517F-47CC-A2F4-55E3811E7B4D}">
      <dgm:prSet/>
      <dgm:spPr/>
      <dgm:t>
        <a:bodyPr/>
        <a:lstStyle/>
        <a:p>
          <a:endParaRPr lang="hu-HU"/>
        </a:p>
      </dgm:t>
    </dgm:pt>
    <dgm:pt modelId="{C6B3AC3C-20C1-4856-BD7C-DAF179EEA4A8}" type="sibTrans" cxnId="{2D62E3D5-517F-47CC-A2F4-55E3811E7B4D}">
      <dgm:prSet/>
      <dgm:spPr/>
      <dgm:t>
        <a:bodyPr/>
        <a:lstStyle/>
        <a:p>
          <a:endParaRPr lang="hu-HU"/>
        </a:p>
      </dgm:t>
    </dgm:pt>
    <dgm:pt modelId="{EF5FDE5D-4BD3-47A8-8798-325417C102AC}" type="pres">
      <dgm:prSet presAssocID="{1C630158-F9FD-49BD-AE74-5FE73286A658}" presName="linear" presStyleCnt="0">
        <dgm:presLayoutVars>
          <dgm:animLvl val="lvl"/>
          <dgm:resizeHandles val="exact"/>
        </dgm:presLayoutVars>
      </dgm:prSet>
      <dgm:spPr/>
      <dgm:t>
        <a:bodyPr/>
        <a:lstStyle/>
        <a:p>
          <a:endParaRPr lang="hu-HU"/>
        </a:p>
      </dgm:t>
    </dgm:pt>
    <dgm:pt modelId="{3A1AAB40-A807-490F-8AFB-09877116168C}" type="pres">
      <dgm:prSet presAssocID="{00262683-8E9E-41DA-A0D6-E6073F941FCF}" presName="parentText" presStyleLbl="node1" presStyleIdx="0" presStyleCnt="1">
        <dgm:presLayoutVars>
          <dgm:chMax val="0"/>
          <dgm:bulletEnabled val="1"/>
        </dgm:presLayoutVars>
      </dgm:prSet>
      <dgm:spPr/>
      <dgm:t>
        <a:bodyPr/>
        <a:lstStyle/>
        <a:p>
          <a:endParaRPr lang="hu-HU"/>
        </a:p>
      </dgm:t>
    </dgm:pt>
  </dgm:ptLst>
  <dgm:cxnLst>
    <dgm:cxn modelId="{59D2686A-F549-405C-B65B-881033029A77}" type="presOf" srcId="{00262683-8E9E-41DA-A0D6-E6073F941FCF}" destId="{3A1AAB40-A807-490F-8AFB-09877116168C}" srcOrd="0" destOrd="0" presId="urn:microsoft.com/office/officeart/2005/8/layout/vList2"/>
    <dgm:cxn modelId="{AF951DBE-BA96-4D00-8B7F-CCB5E5709C5B}" type="presOf" srcId="{1C630158-F9FD-49BD-AE74-5FE73286A658}" destId="{EF5FDE5D-4BD3-47A8-8798-325417C102AC}" srcOrd="0" destOrd="0" presId="urn:microsoft.com/office/officeart/2005/8/layout/vList2"/>
    <dgm:cxn modelId="{2D62E3D5-517F-47CC-A2F4-55E3811E7B4D}" srcId="{1C630158-F9FD-49BD-AE74-5FE73286A658}" destId="{00262683-8E9E-41DA-A0D6-E6073F941FCF}" srcOrd="0" destOrd="0" parTransId="{EC771CEE-1A4C-4311-B519-EC410A98BCF7}" sibTransId="{C6B3AC3C-20C1-4856-BD7C-DAF179EEA4A8}"/>
    <dgm:cxn modelId="{439B3CB4-A97B-427D-8314-CDA88FCAE8DC}" type="presParOf" srcId="{EF5FDE5D-4BD3-47A8-8798-325417C102AC}" destId="{3A1AAB40-A807-490F-8AFB-09877116168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630158-F9FD-49BD-AE74-5FE73286A658}"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hu-HU"/>
        </a:p>
      </dgm:t>
    </dgm:pt>
    <dgm:pt modelId="{00262683-8E9E-41DA-A0D6-E6073F941FCF}">
      <dgm:prSet/>
      <dgm:spPr/>
      <dgm:t>
        <a:bodyPr/>
        <a:lstStyle/>
        <a:p>
          <a:pPr algn="just" rtl="0"/>
          <a:r>
            <a:rPr lang="hu-HU" dirty="0" smtClean="0"/>
            <a:t>Az állandó ítélkezési gyakorlatból következően a hatáskörükön belül a közösségi jog rendelkezéseit alkalmazó </a:t>
          </a:r>
          <a:r>
            <a:rPr lang="hu-HU" b="1" dirty="0" smtClean="0"/>
            <a:t>nemzeti bíróságok feladata </a:t>
          </a:r>
          <a:r>
            <a:rPr lang="hu-HU" dirty="0" smtClean="0"/>
            <a:t>az, hogy biztosítsák a </a:t>
          </a:r>
          <a:r>
            <a:rPr lang="hu-HU" b="1" dirty="0" smtClean="0"/>
            <a:t>normák teljes körű </a:t>
          </a:r>
          <a:r>
            <a:rPr lang="hu-HU" b="1" dirty="0" err="1" smtClean="0"/>
            <a:t>hatályosulását</a:t>
          </a:r>
          <a:r>
            <a:rPr lang="hu-HU" dirty="0" smtClean="0"/>
            <a:t>, és </a:t>
          </a:r>
          <a:r>
            <a:rPr lang="hu-HU" b="1" dirty="0" smtClean="0"/>
            <a:t>védjék azokat a jogokat</a:t>
          </a:r>
          <a:r>
            <a:rPr lang="hu-HU" dirty="0" smtClean="0"/>
            <a:t>, amelyeket e normák magánszemélyekre ruháznak.</a:t>
          </a:r>
        </a:p>
        <a:p>
          <a:pPr algn="just" rtl="0"/>
          <a:r>
            <a:rPr lang="hu-HU" dirty="0" smtClean="0">
              <a:latin typeface="+mj-lt"/>
            </a:rPr>
            <a:t>A Bíróság kifejtette, hogy az uniós normák tényleges és teljes körű érvényesülése kérdőjeleződne meg, továbbá az </a:t>
          </a:r>
          <a:r>
            <a:rPr lang="hu-HU" b="1" dirty="0" smtClean="0">
              <a:latin typeface="+mj-lt"/>
            </a:rPr>
            <a:t>uniós jogvédelmi rend gyengülne</a:t>
          </a:r>
          <a:r>
            <a:rPr lang="hu-HU" dirty="0" smtClean="0">
              <a:latin typeface="+mj-lt"/>
            </a:rPr>
            <a:t>, </a:t>
          </a:r>
          <a:r>
            <a:rPr lang="hu-HU" b="1" dirty="0" smtClean="0">
              <a:latin typeface="+mj-lt"/>
            </a:rPr>
            <a:t>ha a magánszemélyek nem juthatnának jogorvoslathoz</a:t>
          </a:r>
          <a:r>
            <a:rPr lang="hu-HU" dirty="0" smtClean="0">
              <a:latin typeface="+mj-lt"/>
            </a:rPr>
            <a:t>, amikor olyan jogaik sérülnek az uniós jog megsértése által, </a:t>
          </a:r>
          <a:r>
            <a:rPr lang="hu-HU" b="1" dirty="0" smtClean="0">
              <a:latin typeface="+mj-lt"/>
            </a:rPr>
            <a:t>amelyért egy tagállam a felelős</a:t>
          </a:r>
          <a:r>
            <a:rPr lang="hu-HU" dirty="0" smtClean="0">
              <a:latin typeface="+mj-lt"/>
            </a:rPr>
            <a:t>.</a:t>
          </a:r>
        </a:p>
        <a:p>
          <a:pPr algn="just"/>
          <a:r>
            <a:rPr lang="hu-HU" b="1" dirty="0" smtClean="0">
              <a:latin typeface="+mj-lt"/>
            </a:rPr>
            <a:t>A Bíróság megállapította</a:t>
          </a:r>
          <a:r>
            <a:rPr lang="hu-HU" dirty="0" smtClean="0">
              <a:latin typeface="+mj-lt"/>
            </a:rPr>
            <a:t>, hogy elengedhetetlen megteremteni a </a:t>
          </a:r>
          <a:r>
            <a:rPr lang="hu-HU" b="1" dirty="0" smtClean="0">
              <a:latin typeface="+mj-lt"/>
            </a:rPr>
            <a:t>tagállammal szembeni jogorvoslat lehetőségét</a:t>
          </a:r>
          <a:r>
            <a:rPr lang="hu-HU" dirty="0" smtClean="0">
              <a:latin typeface="+mj-lt"/>
            </a:rPr>
            <a:t>, amelyek esetében a károk megtérítésére vonatkozó tartalmi és formai követelmények nem lehetnek kevésbé kedvezőek, mint hasonló jellegű, nemzeti jogon alapuló igényre vonatkozó feltételek, valamint nem lehetnek olyanok, hogy gyakorlatilag lehetetlenné vagy rendkívül nehézzé tegyék a kártérítés elérését.</a:t>
          </a:r>
          <a:r>
            <a:rPr lang="hu-HU" dirty="0" smtClean="0"/>
            <a:t> </a:t>
          </a:r>
          <a:endParaRPr lang="hu-HU" dirty="0"/>
        </a:p>
      </dgm:t>
    </dgm:pt>
    <dgm:pt modelId="{EC771CEE-1A4C-4311-B519-EC410A98BCF7}" type="parTrans" cxnId="{2D62E3D5-517F-47CC-A2F4-55E3811E7B4D}">
      <dgm:prSet/>
      <dgm:spPr/>
      <dgm:t>
        <a:bodyPr/>
        <a:lstStyle/>
        <a:p>
          <a:endParaRPr lang="hu-HU"/>
        </a:p>
      </dgm:t>
    </dgm:pt>
    <dgm:pt modelId="{C6B3AC3C-20C1-4856-BD7C-DAF179EEA4A8}" type="sibTrans" cxnId="{2D62E3D5-517F-47CC-A2F4-55E3811E7B4D}">
      <dgm:prSet/>
      <dgm:spPr/>
      <dgm:t>
        <a:bodyPr/>
        <a:lstStyle/>
        <a:p>
          <a:endParaRPr lang="hu-HU"/>
        </a:p>
      </dgm:t>
    </dgm:pt>
    <dgm:pt modelId="{EF5FDE5D-4BD3-47A8-8798-325417C102AC}" type="pres">
      <dgm:prSet presAssocID="{1C630158-F9FD-49BD-AE74-5FE73286A658}" presName="linear" presStyleCnt="0">
        <dgm:presLayoutVars>
          <dgm:animLvl val="lvl"/>
          <dgm:resizeHandles val="exact"/>
        </dgm:presLayoutVars>
      </dgm:prSet>
      <dgm:spPr/>
      <dgm:t>
        <a:bodyPr/>
        <a:lstStyle/>
        <a:p>
          <a:endParaRPr lang="hu-HU"/>
        </a:p>
      </dgm:t>
    </dgm:pt>
    <dgm:pt modelId="{3A1AAB40-A807-490F-8AFB-09877116168C}" type="pres">
      <dgm:prSet presAssocID="{00262683-8E9E-41DA-A0D6-E6073F941FCF}" presName="parentText" presStyleLbl="node1" presStyleIdx="0" presStyleCnt="1" custLinFactNeighborY="-533">
        <dgm:presLayoutVars>
          <dgm:chMax val="0"/>
          <dgm:bulletEnabled val="1"/>
        </dgm:presLayoutVars>
      </dgm:prSet>
      <dgm:spPr/>
      <dgm:t>
        <a:bodyPr/>
        <a:lstStyle/>
        <a:p>
          <a:endParaRPr lang="hu-HU"/>
        </a:p>
      </dgm:t>
    </dgm:pt>
  </dgm:ptLst>
  <dgm:cxnLst>
    <dgm:cxn modelId="{F0BE06DC-7469-414F-9454-7FF03BC482FB}" type="presOf" srcId="{1C630158-F9FD-49BD-AE74-5FE73286A658}" destId="{EF5FDE5D-4BD3-47A8-8798-325417C102AC}" srcOrd="0" destOrd="0" presId="urn:microsoft.com/office/officeart/2005/8/layout/vList2"/>
    <dgm:cxn modelId="{2D62E3D5-517F-47CC-A2F4-55E3811E7B4D}" srcId="{1C630158-F9FD-49BD-AE74-5FE73286A658}" destId="{00262683-8E9E-41DA-A0D6-E6073F941FCF}" srcOrd="0" destOrd="0" parTransId="{EC771CEE-1A4C-4311-B519-EC410A98BCF7}" sibTransId="{C6B3AC3C-20C1-4856-BD7C-DAF179EEA4A8}"/>
    <dgm:cxn modelId="{1712DA66-609C-4CFD-BF4F-008D591B009D}" type="presOf" srcId="{00262683-8E9E-41DA-A0D6-E6073F941FCF}" destId="{3A1AAB40-A807-490F-8AFB-09877116168C}" srcOrd="0" destOrd="0" presId="urn:microsoft.com/office/officeart/2005/8/layout/vList2"/>
    <dgm:cxn modelId="{C247864B-7D61-4B18-A7AE-387CCBE3394F}" type="presParOf" srcId="{EF5FDE5D-4BD3-47A8-8798-325417C102AC}" destId="{3A1AAB40-A807-490F-8AFB-09877116168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D871C8-DF7F-4A22-9B9B-9B67A3524559}" type="doc">
      <dgm:prSet loTypeId="urn:microsoft.com/office/officeart/2005/8/layout/vList2" loCatId="list" qsTypeId="urn:microsoft.com/office/officeart/2005/8/quickstyle/simple3" qsCatId="simple" csTypeId="urn:microsoft.com/office/officeart/2005/8/colors/accent5_2" csCatId="accent5" phldr="1"/>
      <dgm:spPr/>
      <dgm:t>
        <a:bodyPr/>
        <a:lstStyle/>
        <a:p>
          <a:endParaRPr lang="hu-HU"/>
        </a:p>
      </dgm:t>
    </dgm:pt>
    <dgm:pt modelId="{C8425E8B-9C6D-4BBD-914F-4ADB055BCF76}">
      <dgm:prSet/>
      <dgm:spPr/>
      <dgm:t>
        <a:bodyPr/>
        <a:lstStyle/>
        <a:p>
          <a:pPr algn="just" rtl="0"/>
          <a:r>
            <a:rPr lang="hu-HU" dirty="0" smtClean="0">
              <a:latin typeface="+mj-lt"/>
            </a:rPr>
            <a:t>A </a:t>
          </a:r>
          <a:r>
            <a:rPr lang="hu-HU" dirty="0" err="1" smtClean="0">
              <a:latin typeface="+mj-lt"/>
            </a:rPr>
            <a:t>Brasserie</a:t>
          </a:r>
          <a:r>
            <a:rPr lang="hu-HU" dirty="0" smtClean="0">
              <a:latin typeface="+mj-lt"/>
            </a:rPr>
            <a:t> du </a:t>
          </a:r>
          <a:r>
            <a:rPr lang="hu-HU" dirty="0" err="1" smtClean="0">
              <a:latin typeface="+mj-lt"/>
            </a:rPr>
            <a:t>Pecheur</a:t>
          </a:r>
          <a:r>
            <a:rPr lang="hu-HU" dirty="0" smtClean="0">
              <a:latin typeface="+mj-lt"/>
            </a:rPr>
            <a:t> SA egy </a:t>
          </a:r>
          <a:r>
            <a:rPr lang="hu-HU" b="1" dirty="0" smtClean="0">
              <a:latin typeface="+mj-lt"/>
            </a:rPr>
            <a:t>francia sörgyár</a:t>
          </a:r>
          <a:r>
            <a:rPr lang="hu-HU" dirty="0" smtClean="0">
              <a:latin typeface="+mj-lt"/>
            </a:rPr>
            <a:t>, melynek székhelye </a:t>
          </a:r>
          <a:r>
            <a:rPr lang="hu-HU" dirty="0" err="1" smtClean="0">
              <a:latin typeface="+mj-lt"/>
            </a:rPr>
            <a:t>Schiltigheim</a:t>
          </a:r>
          <a:r>
            <a:rPr lang="hu-HU" dirty="0" smtClean="0">
              <a:latin typeface="+mj-lt"/>
            </a:rPr>
            <a:t>. </a:t>
          </a:r>
        </a:p>
        <a:p>
          <a:pPr algn="just"/>
          <a:r>
            <a:rPr lang="hu-HU" dirty="0" smtClean="0">
              <a:latin typeface="+mj-lt"/>
            </a:rPr>
            <a:t>A </a:t>
          </a:r>
          <a:r>
            <a:rPr lang="hu-HU" dirty="0" err="1" smtClean="0">
              <a:latin typeface="+mj-lt"/>
            </a:rPr>
            <a:t>Brasserie</a:t>
          </a:r>
          <a:r>
            <a:rPr lang="hu-HU" dirty="0" smtClean="0">
              <a:latin typeface="+mj-lt"/>
            </a:rPr>
            <a:t> sörgyár Németországot </a:t>
          </a:r>
          <a:r>
            <a:rPr lang="hu-HU" b="1" dirty="0" smtClean="0">
              <a:latin typeface="+mj-lt"/>
            </a:rPr>
            <a:t>1.800.000 márka kártérítésre perelte egy német bíróság előtt</a:t>
          </a:r>
          <a:r>
            <a:rPr lang="hu-HU" dirty="0" smtClean="0">
              <a:latin typeface="+mj-lt"/>
            </a:rPr>
            <a:t>. </a:t>
          </a:r>
        </a:p>
        <a:p>
          <a:pPr algn="just"/>
          <a:r>
            <a:rPr lang="hu-HU" b="1" dirty="0" smtClean="0">
              <a:latin typeface="+mj-lt"/>
            </a:rPr>
            <a:t>Ebben az összegben jelölte meg azon kárát</a:t>
          </a:r>
          <a:r>
            <a:rPr lang="hu-HU" dirty="0" smtClean="0">
              <a:latin typeface="+mj-lt"/>
            </a:rPr>
            <a:t>, ami abból adódott, hogy az 1987-ben az Európai Bíróság által is deklaráltan közösségi jogot sértő német „sörtisztasági” szabályozás következtében </a:t>
          </a:r>
          <a:r>
            <a:rPr lang="hu-HU" b="1" dirty="0" smtClean="0">
              <a:latin typeface="+mj-lt"/>
            </a:rPr>
            <a:t>1981 és 1987 között nem tudott sört exportálni a német piacra</a:t>
          </a:r>
          <a:r>
            <a:rPr lang="hu-HU" dirty="0" smtClean="0">
              <a:latin typeface="+mj-lt"/>
            </a:rPr>
            <a:t>. </a:t>
          </a:r>
        </a:p>
        <a:p>
          <a:pPr algn="just"/>
          <a:r>
            <a:rPr lang="hu-HU" dirty="0" smtClean="0">
              <a:latin typeface="+mj-lt"/>
            </a:rPr>
            <a:t>A </a:t>
          </a:r>
          <a:r>
            <a:rPr lang="hu-HU" dirty="0" err="1" smtClean="0">
              <a:latin typeface="+mj-lt"/>
            </a:rPr>
            <a:t>Brasserie</a:t>
          </a:r>
          <a:r>
            <a:rPr lang="hu-HU" dirty="0" smtClean="0">
              <a:latin typeface="+mj-lt"/>
            </a:rPr>
            <a:t> keresetét </a:t>
          </a:r>
          <a:r>
            <a:rPr lang="hu-HU" b="1" dirty="0" smtClean="0">
              <a:latin typeface="+mj-lt"/>
            </a:rPr>
            <a:t>az első fokon eljárt német bíróság elutasította</a:t>
          </a:r>
          <a:r>
            <a:rPr lang="hu-HU" dirty="0" smtClean="0">
              <a:latin typeface="+mj-lt"/>
            </a:rPr>
            <a:t>, fellebbezés folytán azonban a Szövetségi Legfelsőbb Bírósághoz, a </a:t>
          </a:r>
          <a:r>
            <a:rPr lang="hu-HU" dirty="0" err="1" smtClean="0">
              <a:latin typeface="+mj-lt"/>
            </a:rPr>
            <a:t>Bundesgerichtshof-hoz</a:t>
          </a:r>
          <a:r>
            <a:rPr lang="hu-HU" dirty="0" smtClean="0">
              <a:latin typeface="+mj-lt"/>
            </a:rPr>
            <a:t> került az ügy. </a:t>
          </a:r>
        </a:p>
        <a:p>
          <a:pPr algn="just"/>
          <a:r>
            <a:rPr lang="hu-HU" dirty="0" smtClean="0">
              <a:latin typeface="+mj-lt"/>
            </a:rPr>
            <a:t>A </a:t>
          </a:r>
          <a:r>
            <a:rPr lang="hu-HU" dirty="0" err="1" smtClean="0">
              <a:latin typeface="+mj-lt"/>
            </a:rPr>
            <a:t>Bundesgerichtshof</a:t>
          </a:r>
          <a:r>
            <a:rPr lang="hu-HU" dirty="0" smtClean="0">
              <a:latin typeface="+mj-lt"/>
            </a:rPr>
            <a:t> </a:t>
          </a:r>
          <a:r>
            <a:rPr lang="hu-HU" dirty="0" err="1" smtClean="0">
              <a:latin typeface="+mj-lt"/>
            </a:rPr>
            <a:t>a</a:t>
          </a:r>
          <a:r>
            <a:rPr lang="hu-HU" dirty="0" smtClean="0">
              <a:latin typeface="+mj-lt"/>
            </a:rPr>
            <a:t> </a:t>
          </a:r>
          <a:r>
            <a:rPr lang="hu-HU" dirty="0" err="1" smtClean="0">
              <a:latin typeface="+mj-lt"/>
            </a:rPr>
            <a:t>Brasserie</a:t>
          </a:r>
          <a:r>
            <a:rPr lang="hu-HU" dirty="0" smtClean="0">
              <a:latin typeface="+mj-lt"/>
            </a:rPr>
            <a:t> ügy elbírálásához </a:t>
          </a:r>
          <a:r>
            <a:rPr lang="hu-HU" b="1" dirty="0" smtClean="0">
              <a:latin typeface="+mj-lt"/>
            </a:rPr>
            <a:t>előzetes határozatot kért az EK Szerződés 177. Cikke alapján az Európai Bíróságtól</a:t>
          </a:r>
          <a:r>
            <a:rPr lang="hu-HU" dirty="0" smtClean="0">
              <a:latin typeface="+mj-lt"/>
            </a:rPr>
            <a:t>. </a:t>
          </a:r>
        </a:p>
        <a:p>
          <a:pPr algn="just"/>
          <a:r>
            <a:rPr lang="hu-HU" dirty="0" smtClean="0">
              <a:latin typeface="+mj-lt"/>
            </a:rPr>
            <a:t>A </a:t>
          </a:r>
          <a:r>
            <a:rPr lang="hu-HU" dirty="0" err="1" smtClean="0">
              <a:latin typeface="+mj-lt"/>
            </a:rPr>
            <a:t>Bundesgerichtshof</a:t>
          </a:r>
          <a:r>
            <a:rPr lang="hu-HU" dirty="0" smtClean="0">
              <a:latin typeface="+mj-lt"/>
            </a:rPr>
            <a:t> lényegében azt kérdezte az Európai Bíróságtól, hogy </a:t>
          </a:r>
          <a:r>
            <a:rPr lang="hu-HU" b="1" dirty="0" smtClean="0">
              <a:latin typeface="+mj-lt"/>
            </a:rPr>
            <a:t>Németországot terheli-e állami kárfelelősség a közösségi jog megsértése miatt a felperes francia sörgyárral szemben</a:t>
          </a:r>
          <a:r>
            <a:rPr lang="hu-HU" dirty="0" smtClean="0">
              <a:latin typeface="+mj-lt"/>
            </a:rPr>
            <a:t>.</a:t>
          </a:r>
          <a:endParaRPr lang="hu-HU" dirty="0"/>
        </a:p>
      </dgm:t>
    </dgm:pt>
    <dgm:pt modelId="{ABFE83EF-02B2-4273-9463-F9CC190B35ED}" type="parTrans" cxnId="{BA258AA4-8C99-45A1-9D5A-EE94B5FF6743}">
      <dgm:prSet/>
      <dgm:spPr/>
      <dgm:t>
        <a:bodyPr/>
        <a:lstStyle/>
        <a:p>
          <a:endParaRPr lang="hu-HU"/>
        </a:p>
      </dgm:t>
    </dgm:pt>
    <dgm:pt modelId="{CECBF192-F207-44FB-A83D-2CB9F25FE9C9}" type="sibTrans" cxnId="{BA258AA4-8C99-45A1-9D5A-EE94B5FF6743}">
      <dgm:prSet/>
      <dgm:spPr/>
      <dgm:t>
        <a:bodyPr/>
        <a:lstStyle/>
        <a:p>
          <a:endParaRPr lang="hu-HU"/>
        </a:p>
      </dgm:t>
    </dgm:pt>
    <dgm:pt modelId="{802FB70B-9308-415E-9EB7-E59937EDAD8C}" type="pres">
      <dgm:prSet presAssocID="{6AD871C8-DF7F-4A22-9B9B-9B67A3524559}" presName="linear" presStyleCnt="0">
        <dgm:presLayoutVars>
          <dgm:animLvl val="lvl"/>
          <dgm:resizeHandles val="exact"/>
        </dgm:presLayoutVars>
      </dgm:prSet>
      <dgm:spPr/>
      <dgm:t>
        <a:bodyPr/>
        <a:lstStyle/>
        <a:p>
          <a:endParaRPr lang="hu-HU"/>
        </a:p>
      </dgm:t>
    </dgm:pt>
    <dgm:pt modelId="{EDCA8242-D5D6-43B9-BEAD-BC02B98D12B5}" type="pres">
      <dgm:prSet presAssocID="{C8425E8B-9C6D-4BBD-914F-4ADB055BCF76}" presName="parentText" presStyleLbl="node1" presStyleIdx="0" presStyleCnt="1">
        <dgm:presLayoutVars>
          <dgm:chMax val="0"/>
          <dgm:bulletEnabled val="1"/>
        </dgm:presLayoutVars>
      </dgm:prSet>
      <dgm:spPr/>
      <dgm:t>
        <a:bodyPr/>
        <a:lstStyle/>
        <a:p>
          <a:endParaRPr lang="hu-HU"/>
        </a:p>
      </dgm:t>
    </dgm:pt>
  </dgm:ptLst>
  <dgm:cxnLst>
    <dgm:cxn modelId="{B8BEFD37-CB77-4AFD-829C-BD885D560DDE}" type="presOf" srcId="{C8425E8B-9C6D-4BBD-914F-4ADB055BCF76}" destId="{EDCA8242-D5D6-43B9-BEAD-BC02B98D12B5}" srcOrd="0" destOrd="0" presId="urn:microsoft.com/office/officeart/2005/8/layout/vList2"/>
    <dgm:cxn modelId="{BA258AA4-8C99-45A1-9D5A-EE94B5FF6743}" srcId="{6AD871C8-DF7F-4A22-9B9B-9B67A3524559}" destId="{C8425E8B-9C6D-4BBD-914F-4ADB055BCF76}" srcOrd="0" destOrd="0" parTransId="{ABFE83EF-02B2-4273-9463-F9CC190B35ED}" sibTransId="{CECBF192-F207-44FB-A83D-2CB9F25FE9C9}"/>
    <dgm:cxn modelId="{C56ED2E8-D0BD-4F71-9A8E-1A5CD253C996}" type="presOf" srcId="{6AD871C8-DF7F-4A22-9B9B-9B67A3524559}" destId="{802FB70B-9308-415E-9EB7-E59937EDAD8C}" srcOrd="0" destOrd="0" presId="urn:microsoft.com/office/officeart/2005/8/layout/vList2"/>
    <dgm:cxn modelId="{7C1CF5C2-D901-42D0-9297-1D43B5354AA8}" type="presParOf" srcId="{802FB70B-9308-415E-9EB7-E59937EDAD8C}" destId="{EDCA8242-D5D6-43B9-BEAD-BC02B98D12B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4828548-6F73-4508-94EB-A1FC0D07BC49}" type="doc">
      <dgm:prSet loTypeId="urn:microsoft.com/office/officeart/2005/8/layout/vList2" loCatId="list" qsTypeId="urn:microsoft.com/office/officeart/2005/8/quickstyle/simple3" qsCatId="simple" csTypeId="urn:microsoft.com/office/officeart/2005/8/colors/accent5_2" csCatId="accent5" phldr="1"/>
      <dgm:spPr/>
      <dgm:t>
        <a:bodyPr/>
        <a:lstStyle/>
        <a:p>
          <a:endParaRPr lang="hu-HU"/>
        </a:p>
      </dgm:t>
    </dgm:pt>
    <dgm:pt modelId="{D415EBB5-5DC6-4F84-846F-1ED68F9AB8A6}">
      <dgm:prSet custT="1"/>
      <dgm:spPr/>
      <dgm:t>
        <a:bodyPr/>
        <a:lstStyle/>
        <a:p>
          <a:pPr algn="just" rtl="0"/>
          <a:r>
            <a:rPr lang="hu-HU" sz="2000" b="1" dirty="0" smtClean="0">
              <a:latin typeface="+mj-lt"/>
            </a:rPr>
            <a:t>A </a:t>
          </a:r>
          <a:r>
            <a:rPr lang="hu-HU" sz="2000" b="1" dirty="0" err="1" smtClean="0">
              <a:latin typeface="+mj-lt"/>
            </a:rPr>
            <a:t>Brasserie-ügy</a:t>
          </a:r>
          <a:r>
            <a:rPr lang="hu-HU" sz="2000" b="1" dirty="0" smtClean="0">
              <a:latin typeface="+mj-lt"/>
            </a:rPr>
            <a:t> előzményét </a:t>
          </a:r>
          <a:r>
            <a:rPr lang="hu-HU" sz="2000" dirty="0" smtClean="0">
              <a:latin typeface="+mj-lt"/>
            </a:rPr>
            <a:t>az Európai Bíróságnak egy 1987. évi ítélete képezte. </a:t>
          </a:r>
        </a:p>
        <a:p>
          <a:pPr algn="just" rtl="0"/>
          <a:r>
            <a:rPr lang="hu-HU" sz="2000" dirty="0" smtClean="0">
              <a:latin typeface="+mj-lt"/>
            </a:rPr>
            <a:t>Ebben az EGK Bizottsága 1984-ben benyújtott kérelmének megfelelően Németország álláspontjával szemben azt állapította meg az Európai Bíróság a német „sörtisztasági” </a:t>
          </a:r>
          <a:r>
            <a:rPr lang="hu-HU" sz="2000" dirty="0" err="1" smtClean="0">
              <a:latin typeface="+mj-lt"/>
            </a:rPr>
            <a:t>szabályozás-ról</a:t>
          </a:r>
          <a:r>
            <a:rPr lang="hu-HU" sz="2000" dirty="0" smtClean="0">
              <a:latin typeface="+mj-lt"/>
            </a:rPr>
            <a:t>, hogy az sértette az EGK Szerződés 30. cikkét.</a:t>
          </a:r>
        </a:p>
        <a:p>
          <a:pPr algn="just"/>
          <a:r>
            <a:rPr lang="hu-HU" sz="2000" dirty="0" smtClean="0">
              <a:latin typeface="+mj-lt"/>
            </a:rPr>
            <a:t>A </a:t>
          </a:r>
          <a:r>
            <a:rPr lang="hu-HU" sz="2000" dirty="0" err="1" smtClean="0">
              <a:latin typeface="+mj-lt"/>
            </a:rPr>
            <a:t>Brasserie</a:t>
          </a:r>
          <a:r>
            <a:rPr lang="hu-HU" sz="2000" dirty="0" smtClean="0">
              <a:latin typeface="+mj-lt"/>
            </a:rPr>
            <a:t> du </a:t>
          </a:r>
          <a:r>
            <a:rPr lang="hu-HU" sz="2000" dirty="0" err="1" smtClean="0">
              <a:latin typeface="+mj-lt"/>
            </a:rPr>
            <a:t>Pecheur</a:t>
          </a:r>
          <a:r>
            <a:rPr lang="hu-HU" sz="2000" dirty="0" smtClean="0">
              <a:latin typeface="+mj-lt"/>
            </a:rPr>
            <a:t>, francia társaság azt állította, hogy 1981 végén rákényszerült Németországba irányuló </a:t>
          </a:r>
          <a:r>
            <a:rPr lang="hu-HU" sz="2000" b="1" dirty="0" smtClean="0">
              <a:latin typeface="+mj-lt"/>
            </a:rPr>
            <a:t>sörexportjának feladására</a:t>
          </a:r>
          <a:r>
            <a:rPr lang="hu-HU" sz="2000" dirty="0" smtClean="0">
              <a:latin typeface="+mj-lt"/>
            </a:rPr>
            <a:t>, mert az illetékes </a:t>
          </a:r>
          <a:r>
            <a:rPr lang="hu-HU" sz="2000" b="1" dirty="0" smtClean="0">
              <a:latin typeface="+mj-lt"/>
            </a:rPr>
            <a:t>német hatóságok úgy vélték, hogy az általa előállított sör nem felelt meg az 1952. március 14-i </a:t>
          </a:r>
          <a:r>
            <a:rPr lang="hu-HU" sz="2000" b="1" dirty="0" err="1" smtClean="0">
              <a:latin typeface="+mj-lt"/>
            </a:rPr>
            <a:t>Biersteuergesetz</a:t>
          </a:r>
          <a:r>
            <a:rPr lang="hu-HU" sz="2000" b="1" dirty="0" smtClean="0">
              <a:latin typeface="+mj-lt"/>
            </a:rPr>
            <a:t> </a:t>
          </a:r>
          <a:r>
            <a:rPr lang="hu-HU" sz="2000" dirty="0" smtClean="0">
              <a:latin typeface="+mj-lt"/>
            </a:rPr>
            <a:t>(söradóról szóló törvény, „</a:t>
          </a:r>
          <a:r>
            <a:rPr lang="hu-HU" sz="2000" dirty="0" err="1" smtClean="0">
              <a:latin typeface="+mj-lt"/>
            </a:rPr>
            <a:t>BStG</a:t>
          </a:r>
          <a:r>
            <a:rPr lang="hu-HU" sz="2000" dirty="0" smtClean="0">
              <a:latin typeface="+mj-lt"/>
            </a:rPr>
            <a:t>”) 9. és 10. §</a:t>
          </a:r>
          <a:r>
            <a:rPr lang="hu-HU" sz="2000" dirty="0" err="1" smtClean="0">
              <a:latin typeface="+mj-lt"/>
            </a:rPr>
            <a:t>-ában</a:t>
          </a:r>
          <a:r>
            <a:rPr lang="hu-HU" sz="2000" dirty="0" smtClean="0">
              <a:latin typeface="+mj-lt"/>
            </a:rPr>
            <a:t> foglalt </a:t>
          </a:r>
          <a:r>
            <a:rPr lang="hu-HU" sz="2000" b="1" dirty="0" err="1" smtClean="0">
              <a:latin typeface="+mj-lt"/>
            </a:rPr>
            <a:t>Reinheitsgebot-nak</a:t>
          </a:r>
          <a:r>
            <a:rPr lang="hu-HU" sz="2000" dirty="0" smtClean="0">
              <a:latin typeface="+mj-lt"/>
            </a:rPr>
            <a:t> (tisztasági követelménynek) a törvény 1976. december 14-i módosítása szerint.</a:t>
          </a:r>
          <a:endParaRPr lang="hu-HU" sz="2000" dirty="0"/>
        </a:p>
      </dgm:t>
    </dgm:pt>
    <dgm:pt modelId="{FE161C48-1BC0-477B-B39D-495EF41D3D74}" type="parTrans" cxnId="{A4103FEA-ABB4-4EDB-AC5E-B38F315A6544}">
      <dgm:prSet/>
      <dgm:spPr/>
      <dgm:t>
        <a:bodyPr/>
        <a:lstStyle/>
        <a:p>
          <a:endParaRPr lang="hu-HU"/>
        </a:p>
      </dgm:t>
    </dgm:pt>
    <dgm:pt modelId="{2120F576-63A2-4A46-A9CD-CD5D979D82D6}" type="sibTrans" cxnId="{A4103FEA-ABB4-4EDB-AC5E-B38F315A6544}">
      <dgm:prSet/>
      <dgm:spPr/>
      <dgm:t>
        <a:bodyPr/>
        <a:lstStyle/>
        <a:p>
          <a:endParaRPr lang="hu-HU"/>
        </a:p>
      </dgm:t>
    </dgm:pt>
    <dgm:pt modelId="{835DCFC9-B87A-4631-9A20-CA3E90E938B8}" type="pres">
      <dgm:prSet presAssocID="{14828548-6F73-4508-94EB-A1FC0D07BC49}" presName="linear" presStyleCnt="0">
        <dgm:presLayoutVars>
          <dgm:animLvl val="lvl"/>
          <dgm:resizeHandles val="exact"/>
        </dgm:presLayoutVars>
      </dgm:prSet>
      <dgm:spPr/>
      <dgm:t>
        <a:bodyPr/>
        <a:lstStyle/>
        <a:p>
          <a:endParaRPr lang="hu-HU"/>
        </a:p>
      </dgm:t>
    </dgm:pt>
    <dgm:pt modelId="{A81D490A-85FA-4577-92C0-D53B932151D7}" type="pres">
      <dgm:prSet presAssocID="{D415EBB5-5DC6-4F84-846F-1ED68F9AB8A6}" presName="parentText" presStyleLbl="node1" presStyleIdx="0" presStyleCnt="1" custLinFactNeighborX="164" custLinFactNeighborY="-2357">
        <dgm:presLayoutVars>
          <dgm:chMax val="0"/>
          <dgm:bulletEnabled val="1"/>
        </dgm:presLayoutVars>
      </dgm:prSet>
      <dgm:spPr/>
      <dgm:t>
        <a:bodyPr/>
        <a:lstStyle/>
        <a:p>
          <a:endParaRPr lang="hu-HU"/>
        </a:p>
      </dgm:t>
    </dgm:pt>
  </dgm:ptLst>
  <dgm:cxnLst>
    <dgm:cxn modelId="{A4103FEA-ABB4-4EDB-AC5E-B38F315A6544}" srcId="{14828548-6F73-4508-94EB-A1FC0D07BC49}" destId="{D415EBB5-5DC6-4F84-846F-1ED68F9AB8A6}" srcOrd="0" destOrd="0" parTransId="{FE161C48-1BC0-477B-B39D-495EF41D3D74}" sibTransId="{2120F576-63A2-4A46-A9CD-CD5D979D82D6}"/>
    <dgm:cxn modelId="{2A2A3062-0FE8-4BD6-A4D7-4C4F32740BE6}" type="presOf" srcId="{D415EBB5-5DC6-4F84-846F-1ED68F9AB8A6}" destId="{A81D490A-85FA-4577-92C0-D53B932151D7}" srcOrd="0" destOrd="0" presId="urn:microsoft.com/office/officeart/2005/8/layout/vList2"/>
    <dgm:cxn modelId="{29CCA50F-C7FD-40F5-ABED-1809C13D2A15}" type="presOf" srcId="{14828548-6F73-4508-94EB-A1FC0D07BC49}" destId="{835DCFC9-B87A-4631-9A20-CA3E90E938B8}" srcOrd="0" destOrd="0" presId="urn:microsoft.com/office/officeart/2005/8/layout/vList2"/>
    <dgm:cxn modelId="{52C0DF16-3E11-42EA-8142-F7EB88E6D988}" type="presParOf" srcId="{835DCFC9-B87A-4631-9A20-CA3E90E938B8}" destId="{A81D490A-85FA-4577-92C0-D53B932151D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9C5950-E989-4FBD-B73C-EFCF268CAAF2}" type="doc">
      <dgm:prSet loTypeId="urn:microsoft.com/office/officeart/2005/8/layout/vList2" loCatId="list" qsTypeId="urn:microsoft.com/office/officeart/2005/8/quickstyle/simple3" qsCatId="simple" csTypeId="urn:microsoft.com/office/officeart/2005/8/colors/accent5_2" csCatId="accent5" phldr="1"/>
      <dgm:spPr/>
      <dgm:t>
        <a:bodyPr/>
        <a:lstStyle/>
        <a:p>
          <a:endParaRPr lang="hu-HU"/>
        </a:p>
      </dgm:t>
    </dgm:pt>
    <dgm:pt modelId="{0C66200D-DEF9-48C7-9CF6-6E660591A0C0}">
      <dgm:prSet/>
      <dgm:spPr/>
      <dgm:t>
        <a:bodyPr/>
        <a:lstStyle/>
        <a:p>
          <a:pPr algn="just" rtl="0"/>
          <a:r>
            <a:rPr lang="hu-HU" dirty="0" smtClean="0"/>
            <a:t>A </a:t>
          </a:r>
          <a:r>
            <a:rPr lang="hu-HU" dirty="0" err="1" smtClean="0"/>
            <a:t>Bundesgerichtshof</a:t>
          </a:r>
          <a:r>
            <a:rPr lang="hu-HU" dirty="0" smtClean="0"/>
            <a:t> által az Európai Bírósághoz címzett kérdések érintették az </a:t>
          </a:r>
          <a:r>
            <a:rPr lang="hu-HU" b="1" dirty="0" smtClean="0"/>
            <a:t>állami kárfelelősség vétkességhez </a:t>
          </a:r>
          <a:r>
            <a:rPr lang="hu-HU" dirty="0" smtClean="0"/>
            <a:t>(szándékosság vagy gondatlanság) köthetőségének és a </a:t>
          </a:r>
          <a:r>
            <a:rPr lang="hu-HU" b="1" dirty="0" smtClean="0"/>
            <a:t>kártérítés mértékének </a:t>
          </a:r>
          <a:r>
            <a:rPr lang="hu-HU" dirty="0" smtClean="0"/>
            <a:t>(csak a tényleges kárra terjedjen ki, vagy pedig a pénzügyi veszteséget és a profit-veszteséget is magába foglalja a teljes kártérítés) problémáit is.</a:t>
          </a:r>
          <a:endParaRPr lang="hu-HU" dirty="0"/>
        </a:p>
      </dgm:t>
    </dgm:pt>
    <dgm:pt modelId="{C60F9424-2657-4F26-A42D-194FCBE13B09}" type="parTrans" cxnId="{DEBE04E7-630C-4E7D-92F1-E240D7215044}">
      <dgm:prSet/>
      <dgm:spPr/>
      <dgm:t>
        <a:bodyPr/>
        <a:lstStyle/>
        <a:p>
          <a:endParaRPr lang="hu-HU"/>
        </a:p>
      </dgm:t>
    </dgm:pt>
    <dgm:pt modelId="{49832F18-731E-4C4A-8601-24220ACD9494}" type="sibTrans" cxnId="{DEBE04E7-630C-4E7D-92F1-E240D7215044}">
      <dgm:prSet/>
      <dgm:spPr/>
      <dgm:t>
        <a:bodyPr/>
        <a:lstStyle/>
        <a:p>
          <a:endParaRPr lang="hu-HU"/>
        </a:p>
      </dgm:t>
    </dgm:pt>
    <dgm:pt modelId="{AAC5FE69-19E4-4D76-806C-42F51046D9CA}" type="pres">
      <dgm:prSet presAssocID="{859C5950-E989-4FBD-B73C-EFCF268CAAF2}" presName="linear" presStyleCnt="0">
        <dgm:presLayoutVars>
          <dgm:animLvl val="lvl"/>
          <dgm:resizeHandles val="exact"/>
        </dgm:presLayoutVars>
      </dgm:prSet>
      <dgm:spPr/>
      <dgm:t>
        <a:bodyPr/>
        <a:lstStyle/>
        <a:p>
          <a:endParaRPr lang="hu-HU"/>
        </a:p>
      </dgm:t>
    </dgm:pt>
    <dgm:pt modelId="{8135151C-28C9-4074-8F6A-37D0C0A04DAE}" type="pres">
      <dgm:prSet presAssocID="{0C66200D-DEF9-48C7-9CF6-6E660591A0C0}" presName="parentText" presStyleLbl="node1" presStyleIdx="0" presStyleCnt="1" custScaleY="104827" custLinFactNeighborX="1034" custLinFactNeighborY="41647">
        <dgm:presLayoutVars>
          <dgm:chMax val="0"/>
          <dgm:bulletEnabled val="1"/>
        </dgm:presLayoutVars>
      </dgm:prSet>
      <dgm:spPr/>
      <dgm:t>
        <a:bodyPr/>
        <a:lstStyle/>
        <a:p>
          <a:endParaRPr lang="hu-HU"/>
        </a:p>
      </dgm:t>
    </dgm:pt>
  </dgm:ptLst>
  <dgm:cxnLst>
    <dgm:cxn modelId="{DEBE04E7-630C-4E7D-92F1-E240D7215044}" srcId="{859C5950-E989-4FBD-B73C-EFCF268CAAF2}" destId="{0C66200D-DEF9-48C7-9CF6-6E660591A0C0}" srcOrd="0" destOrd="0" parTransId="{C60F9424-2657-4F26-A42D-194FCBE13B09}" sibTransId="{49832F18-731E-4C4A-8601-24220ACD9494}"/>
    <dgm:cxn modelId="{BCED247B-98F3-44FB-97F1-7EE846274649}" type="presOf" srcId="{859C5950-E989-4FBD-B73C-EFCF268CAAF2}" destId="{AAC5FE69-19E4-4D76-806C-42F51046D9CA}" srcOrd="0" destOrd="0" presId="urn:microsoft.com/office/officeart/2005/8/layout/vList2"/>
    <dgm:cxn modelId="{D90D8A33-A615-4261-A284-8CC944EC164B}" type="presOf" srcId="{0C66200D-DEF9-48C7-9CF6-6E660591A0C0}" destId="{8135151C-28C9-4074-8F6A-37D0C0A04DAE}" srcOrd="0" destOrd="0" presId="urn:microsoft.com/office/officeart/2005/8/layout/vList2"/>
    <dgm:cxn modelId="{BB888701-C81E-4EA7-8E25-C36B0D8EC3F8}" type="presParOf" srcId="{AAC5FE69-19E4-4D76-806C-42F51046D9CA}" destId="{8135151C-28C9-4074-8F6A-37D0C0A04DA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8751D2-3E59-4F88-BB9E-34493C17132D}" type="doc">
      <dgm:prSet loTypeId="urn:microsoft.com/office/officeart/2005/8/layout/vList2" loCatId="list" qsTypeId="urn:microsoft.com/office/officeart/2005/8/quickstyle/simple3" qsCatId="simple" csTypeId="urn:microsoft.com/office/officeart/2005/8/colors/accent5_2" csCatId="accent5" phldr="1"/>
      <dgm:spPr/>
      <dgm:t>
        <a:bodyPr/>
        <a:lstStyle/>
        <a:p>
          <a:endParaRPr lang="hu-HU"/>
        </a:p>
      </dgm:t>
    </dgm:pt>
    <dgm:pt modelId="{06AE60FF-A9AA-4267-9862-2AF3682D22F5}">
      <dgm:prSet/>
      <dgm:spPr/>
      <dgm:t>
        <a:bodyPr/>
        <a:lstStyle/>
        <a:p>
          <a:pPr algn="just" rtl="0"/>
          <a:r>
            <a:rPr lang="hu-HU" dirty="0" smtClean="0">
              <a:latin typeface="+mj-lt"/>
            </a:rPr>
            <a:t>Az Európai Bíróság a </a:t>
          </a:r>
          <a:r>
            <a:rPr lang="hu-HU" b="1" dirty="0" err="1" smtClean="0">
              <a:latin typeface="+mj-lt"/>
            </a:rPr>
            <a:t>Brasserie</a:t>
          </a:r>
          <a:r>
            <a:rPr lang="hu-HU" b="1" dirty="0" smtClean="0">
              <a:latin typeface="+mj-lt"/>
            </a:rPr>
            <a:t> üggyel együtt tárgyalta az úgynevezett „</a:t>
          </a:r>
          <a:r>
            <a:rPr lang="hu-HU" b="1" dirty="0" err="1" smtClean="0">
              <a:latin typeface="+mj-lt"/>
            </a:rPr>
            <a:t>Factortame</a:t>
          </a:r>
          <a:r>
            <a:rPr lang="hu-HU" b="1" dirty="0" smtClean="0">
              <a:latin typeface="+mj-lt"/>
            </a:rPr>
            <a:t> III” ügyet is</a:t>
          </a:r>
          <a:r>
            <a:rPr lang="hu-HU" dirty="0" smtClean="0">
              <a:latin typeface="+mj-lt"/>
            </a:rPr>
            <a:t>, amelyben </a:t>
          </a:r>
          <a:r>
            <a:rPr lang="hu-HU" b="1" dirty="0" smtClean="0">
              <a:latin typeface="+mj-lt"/>
            </a:rPr>
            <a:t>97 felperes nyújtott be </a:t>
          </a:r>
          <a:r>
            <a:rPr lang="hu-HU" dirty="0" smtClean="0">
              <a:latin typeface="+mj-lt"/>
            </a:rPr>
            <a:t>kártérítési keresetet angol bíróság előtt az angol állammal szemben. </a:t>
          </a:r>
        </a:p>
        <a:p>
          <a:pPr algn="just"/>
          <a:r>
            <a:rPr lang="hu-HU" b="1" dirty="0" smtClean="0">
              <a:latin typeface="+mj-lt"/>
            </a:rPr>
            <a:t>Állításuk szerint egy angol törvény</a:t>
          </a:r>
          <a:r>
            <a:rPr lang="hu-HU" dirty="0" smtClean="0">
              <a:latin typeface="+mj-lt"/>
            </a:rPr>
            <a:t>, az 1988. évi Merchant </a:t>
          </a:r>
          <a:r>
            <a:rPr lang="hu-HU" dirty="0" err="1" smtClean="0">
              <a:latin typeface="+mj-lt"/>
            </a:rPr>
            <a:t>Shipping</a:t>
          </a:r>
          <a:r>
            <a:rPr lang="hu-HU" dirty="0" smtClean="0">
              <a:latin typeface="+mj-lt"/>
            </a:rPr>
            <a:t> </a:t>
          </a:r>
          <a:r>
            <a:rPr lang="hu-HU" dirty="0" err="1" smtClean="0">
              <a:latin typeface="+mj-lt"/>
            </a:rPr>
            <a:t>Act</a:t>
          </a:r>
          <a:r>
            <a:rPr lang="hu-HU" dirty="0" smtClean="0">
              <a:latin typeface="+mj-lt"/>
            </a:rPr>
            <a:t> alkalmazása következtében </a:t>
          </a:r>
          <a:r>
            <a:rPr lang="hu-HU" b="1" dirty="0" smtClean="0">
              <a:latin typeface="+mj-lt"/>
            </a:rPr>
            <a:t>keletkezett káruk</a:t>
          </a:r>
          <a:r>
            <a:rPr lang="hu-HU" dirty="0" smtClean="0">
              <a:latin typeface="+mj-lt"/>
            </a:rPr>
            <a:t>, ugyanis ez </a:t>
          </a:r>
          <a:r>
            <a:rPr lang="hu-HU" b="1" dirty="0" smtClean="0">
              <a:latin typeface="+mj-lt"/>
            </a:rPr>
            <a:t>új regiszter </a:t>
          </a:r>
          <a:r>
            <a:rPr lang="hu-HU" dirty="0" smtClean="0">
              <a:latin typeface="+mj-lt"/>
            </a:rPr>
            <a:t>rendszert vezetett be minden brit halászhajó számára. </a:t>
          </a:r>
        </a:p>
        <a:p>
          <a:pPr algn="just"/>
          <a:r>
            <a:rPr lang="hu-HU" dirty="0" smtClean="0">
              <a:latin typeface="+mj-lt"/>
            </a:rPr>
            <a:t>Az újbóli regisztráció kötelezettsége érintette a már korábban regisztrált hajókat is. </a:t>
          </a:r>
        </a:p>
        <a:p>
          <a:pPr algn="just"/>
          <a:r>
            <a:rPr lang="hu-HU" b="1" dirty="0" smtClean="0">
              <a:latin typeface="+mj-lt"/>
            </a:rPr>
            <a:t>Főként azt sérelmezték a felperesek</a:t>
          </a:r>
          <a:r>
            <a:rPr lang="hu-HU" dirty="0" smtClean="0">
              <a:latin typeface="+mj-lt"/>
            </a:rPr>
            <a:t>, hogy az 1989. április 1-jén hatályba lépett új regisztrációs rendszer a </a:t>
          </a:r>
          <a:r>
            <a:rPr lang="hu-HU" b="1" dirty="0" smtClean="0">
              <a:latin typeface="+mj-lt"/>
            </a:rPr>
            <a:t>korábbinál szigorúbb feltételeket vezetett be </a:t>
          </a:r>
          <a:r>
            <a:rPr lang="hu-HU" dirty="0" smtClean="0">
              <a:latin typeface="+mj-lt"/>
            </a:rPr>
            <a:t>a tulajdonosi jogokat gyakorló természetes személyek és jogi személyek állampolgársági, tartózkodási helyi, lakhelyi, székhelyi körülményeinek megítéléséhez. </a:t>
          </a:r>
        </a:p>
        <a:p>
          <a:pPr algn="just"/>
          <a:r>
            <a:rPr lang="hu-HU" dirty="0" smtClean="0">
              <a:latin typeface="+mj-lt"/>
            </a:rPr>
            <a:t>Azok pedig, akik az új, szigorúbb feltételeknek nem feleltek meg, nem hajózhattak brit zászló alatt.</a:t>
          </a:r>
          <a:endParaRPr lang="hu-HU" dirty="0"/>
        </a:p>
      </dgm:t>
    </dgm:pt>
    <dgm:pt modelId="{837860FB-CBF9-4B81-8362-32288FCD52A1}" type="parTrans" cxnId="{A15EE823-66A9-4EE3-915B-7B356A104BCE}">
      <dgm:prSet/>
      <dgm:spPr/>
      <dgm:t>
        <a:bodyPr/>
        <a:lstStyle/>
        <a:p>
          <a:endParaRPr lang="hu-HU"/>
        </a:p>
      </dgm:t>
    </dgm:pt>
    <dgm:pt modelId="{069C0E72-58B8-4635-8B67-B3CBFC1A9774}" type="sibTrans" cxnId="{A15EE823-66A9-4EE3-915B-7B356A104BCE}">
      <dgm:prSet/>
      <dgm:spPr/>
      <dgm:t>
        <a:bodyPr/>
        <a:lstStyle/>
        <a:p>
          <a:endParaRPr lang="hu-HU"/>
        </a:p>
      </dgm:t>
    </dgm:pt>
    <dgm:pt modelId="{97333E50-4DAE-459E-942F-BB821F2D8708}" type="pres">
      <dgm:prSet presAssocID="{958751D2-3E59-4F88-BB9E-34493C17132D}" presName="linear" presStyleCnt="0">
        <dgm:presLayoutVars>
          <dgm:animLvl val="lvl"/>
          <dgm:resizeHandles val="exact"/>
        </dgm:presLayoutVars>
      </dgm:prSet>
      <dgm:spPr/>
      <dgm:t>
        <a:bodyPr/>
        <a:lstStyle/>
        <a:p>
          <a:endParaRPr lang="hu-HU"/>
        </a:p>
      </dgm:t>
    </dgm:pt>
    <dgm:pt modelId="{A27907F0-39CE-4AEE-A7CE-8ECA25978D79}" type="pres">
      <dgm:prSet presAssocID="{06AE60FF-A9AA-4267-9862-2AF3682D22F5}" presName="parentText" presStyleLbl="node1" presStyleIdx="0" presStyleCnt="1" custScaleY="103838" custLinFactNeighborX="-1660" custLinFactNeighborY="951">
        <dgm:presLayoutVars>
          <dgm:chMax val="0"/>
          <dgm:bulletEnabled val="1"/>
        </dgm:presLayoutVars>
      </dgm:prSet>
      <dgm:spPr/>
      <dgm:t>
        <a:bodyPr/>
        <a:lstStyle/>
        <a:p>
          <a:endParaRPr lang="hu-HU"/>
        </a:p>
      </dgm:t>
    </dgm:pt>
  </dgm:ptLst>
  <dgm:cxnLst>
    <dgm:cxn modelId="{A15EE823-66A9-4EE3-915B-7B356A104BCE}" srcId="{958751D2-3E59-4F88-BB9E-34493C17132D}" destId="{06AE60FF-A9AA-4267-9862-2AF3682D22F5}" srcOrd="0" destOrd="0" parTransId="{837860FB-CBF9-4B81-8362-32288FCD52A1}" sibTransId="{069C0E72-58B8-4635-8B67-B3CBFC1A9774}"/>
    <dgm:cxn modelId="{5CA97FBC-F0AE-453E-AA6B-758A29769987}" type="presOf" srcId="{06AE60FF-A9AA-4267-9862-2AF3682D22F5}" destId="{A27907F0-39CE-4AEE-A7CE-8ECA25978D79}" srcOrd="0" destOrd="0" presId="urn:microsoft.com/office/officeart/2005/8/layout/vList2"/>
    <dgm:cxn modelId="{DAB40565-1A29-4548-A3C6-ED3491B8B80A}" type="presOf" srcId="{958751D2-3E59-4F88-BB9E-34493C17132D}" destId="{97333E50-4DAE-459E-942F-BB821F2D8708}" srcOrd="0" destOrd="0" presId="urn:microsoft.com/office/officeart/2005/8/layout/vList2"/>
    <dgm:cxn modelId="{8E57058E-31AE-46C4-8F71-1B38DBA62315}" type="presParOf" srcId="{97333E50-4DAE-459E-942F-BB821F2D8708}" destId="{A27907F0-39CE-4AEE-A7CE-8ECA25978D7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37A0B0-79AB-408F-B86B-4FBFDB7C5546}" type="doc">
      <dgm:prSet loTypeId="urn:microsoft.com/office/officeart/2005/8/layout/vList2" loCatId="list" qsTypeId="urn:microsoft.com/office/officeart/2005/8/quickstyle/simple3" qsCatId="simple" csTypeId="urn:microsoft.com/office/officeart/2005/8/colors/accent5_2" csCatId="accent5" phldr="1"/>
      <dgm:spPr/>
      <dgm:t>
        <a:bodyPr/>
        <a:lstStyle/>
        <a:p>
          <a:endParaRPr lang="hu-HU"/>
        </a:p>
      </dgm:t>
    </dgm:pt>
    <dgm:pt modelId="{B67C3DAE-0595-480D-83F3-5611D76BC4A1}">
      <dgm:prSet/>
      <dgm:spPr/>
      <dgm:t>
        <a:bodyPr/>
        <a:lstStyle/>
        <a:p>
          <a:pPr algn="just" rtl="0"/>
          <a:r>
            <a:rPr lang="hu-HU" b="1" dirty="0" smtClean="0">
              <a:latin typeface="+mj-lt"/>
            </a:rPr>
            <a:t>Az Európai Bíróság 1996. március 5-én hirdetett ítéletet az egyesített </a:t>
          </a:r>
          <a:r>
            <a:rPr lang="hu-HU" b="1" dirty="0" err="1" smtClean="0">
              <a:latin typeface="+mj-lt"/>
            </a:rPr>
            <a:t>Brasserie</a:t>
          </a:r>
          <a:r>
            <a:rPr lang="hu-HU" b="1" dirty="0" smtClean="0">
              <a:latin typeface="+mj-lt"/>
            </a:rPr>
            <a:t> és </a:t>
          </a:r>
          <a:r>
            <a:rPr lang="hu-HU" b="1" dirty="0" err="1" smtClean="0">
              <a:latin typeface="+mj-lt"/>
            </a:rPr>
            <a:t>Factortame</a:t>
          </a:r>
          <a:r>
            <a:rPr lang="hu-HU" b="1" dirty="0" smtClean="0">
              <a:latin typeface="+mj-lt"/>
            </a:rPr>
            <a:t> III ügyekben</a:t>
          </a:r>
          <a:r>
            <a:rPr lang="hu-HU" dirty="0" smtClean="0">
              <a:latin typeface="+mj-lt"/>
            </a:rPr>
            <a:t>.</a:t>
          </a:r>
        </a:p>
        <a:p>
          <a:pPr algn="just"/>
          <a:r>
            <a:rPr lang="hu-HU" dirty="0" smtClean="0">
              <a:latin typeface="+mj-lt"/>
            </a:rPr>
            <a:t>Alkalmazni kell azt a elvet, mely szerint a </a:t>
          </a:r>
          <a:r>
            <a:rPr lang="hu-HU" b="1" dirty="0" smtClean="0">
              <a:latin typeface="+mj-lt"/>
            </a:rPr>
            <a:t>tagállam köteles megtéríteni </a:t>
          </a:r>
          <a:r>
            <a:rPr lang="hu-HU" dirty="0" smtClean="0">
              <a:latin typeface="+mj-lt"/>
            </a:rPr>
            <a:t>az egyéneknek a közösségi jog </a:t>
          </a:r>
          <a:r>
            <a:rPr lang="hu-HU" b="1" dirty="0" smtClean="0">
              <a:latin typeface="+mj-lt"/>
            </a:rPr>
            <a:t>állam általi megsértésével okozott kárt </a:t>
          </a:r>
          <a:r>
            <a:rPr lang="hu-HU" dirty="0" smtClean="0">
              <a:latin typeface="+mj-lt"/>
            </a:rPr>
            <a:t>abban az esetben is, ha a nemzeti törvényhozás felelős a kérdéses jogsértésért.</a:t>
          </a:r>
        </a:p>
        <a:p>
          <a:pPr algn="just"/>
          <a:r>
            <a:rPr lang="hu-HU" dirty="0" smtClean="0">
              <a:latin typeface="+mj-lt"/>
            </a:rPr>
            <a:t>A törvényhozási aktus által károsodó egyének </a:t>
          </a:r>
          <a:r>
            <a:rPr lang="hu-HU" b="1" dirty="0" smtClean="0">
              <a:latin typeface="+mj-lt"/>
            </a:rPr>
            <a:t>akkor jogosultak kártérítésre</a:t>
          </a:r>
          <a:r>
            <a:rPr lang="hu-HU" dirty="0" smtClean="0">
              <a:latin typeface="+mj-lt"/>
            </a:rPr>
            <a:t>, </a:t>
          </a:r>
          <a:r>
            <a:rPr lang="hu-HU" b="1" dirty="0" smtClean="0">
              <a:latin typeface="+mj-lt"/>
            </a:rPr>
            <a:t>ha a megsértett közösségi jogszabály alanyi jogokat szándékozott rájuk ruházni, ha a jogsértés megfelelően súlyos, és okozati kapcsolat áll fenn a jogsértés és az egyének által elszenvedett kár között</a:t>
          </a:r>
          <a:r>
            <a:rPr lang="hu-HU" dirty="0" smtClean="0">
              <a:latin typeface="+mj-lt"/>
            </a:rPr>
            <a:t>. </a:t>
          </a:r>
        </a:p>
        <a:p>
          <a:pPr algn="just"/>
          <a:r>
            <a:rPr lang="hu-HU" dirty="0" smtClean="0">
              <a:latin typeface="+mj-lt"/>
            </a:rPr>
            <a:t>Ennek értelmében az állam meg kell hogy térítse a közösségi jog neki tulajdonítható megsértésének következtében előálló veszteséget és tényleges kárt, összhangban nemzeti felelősségi jogával. </a:t>
          </a:r>
        </a:p>
        <a:p>
          <a:pPr algn="just"/>
          <a:r>
            <a:rPr lang="hu-HU" dirty="0" smtClean="0">
              <a:latin typeface="+mj-lt"/>
            </a:rPr>
            <a:t>Az alkalmazásra kerülő nemzeti jogszabályok által rögzített feltételek, azonban nem lehetnek kedvezőtlenebbek azoknál a feltételeknél, amelyeket a hasonló igényeknek az érvényesítéséhez az adott nemzeti jog előír, illetve gyakorlatilag nem </a:t>
          </a:r>
          <a:r>
            <a:rPr lang="hu-HU" dirty="0" err="1" smtClean="0">
              <a:latin typeface="+mj-lt"/>
            </a:rPr>
            <a:t>lehetetleníthetik</a:t>
          </a:r>
          <a:r>
            <a:rPr lang="hu-HU" dirty="0" smtClean="0">
              <a:latin typeface="+mj-lt"/>
            </a:rPr>
            <a:t>, vagy jelentősen nem nehezíthetik a kártérítés elérhetőségét.</a:t>
          </a:r>
          <a:endParaRPr lang="hu-HU" dirty="0"/>
        </a:p>
      </dgm:t>
    </dgm:pt>
    <dgm:pt modelId="{3412EAA9-3B1D-4688-B4C6-1EE0BE068A02}" type="parTrans" cxnId="{3D246C6C-CBE3-4286-AF28-63BEC520EFB2}">
      <dgm:prSet/>
      <dgm:spPr/>
      <dgm:t>
        <a:bodyPr/>
        <a:lstStyle/>
        <a:p>
          <a:endParaRPr lang="hu-HU"/>
        </a:p>
      </dgm:t>
    </dgm:pt>
    <dgm:pt modelId="{D6FF135F-E680-4766-A8ED-FE7B14C10EA9}" type="sibTrans" cxnId="{3D246C6C-CBE3-4286-AF28-63BEC520EFB2}">
      <dgm:prSet/>
      <dgm:spPr/>
      <dgm:t>
        <a:bodyPr/>
        <a:lstStyle/>
        <a:p>
          <a:endParaRPr lang="hu-HU"/>
        </a:p>
      </dgm:t>
    </dgm:pt>
    <dgm:pt modelId="{8EFF2187-1E73-43B9-AE41-7ADD4E41C6E5}" type="pres">
      <dgm:prSet presAssocID="{8F37A0B0-79AB-408F-B86B-4FBFDB7C5546}" presName="linear" presStyleCnt="0">
        <dgm:presLayoutVars>
          <dgm:animLvl val="lvl"/>
          <dgm:resizeHandles val="exact"/>
        </dgm:presLayoutVars>
      </dgm:prSet>
      <dgm:spPr/>
      <dgm:t>
        <a:bodyPr/>
        <a:lstStyle/>
        <a:p>
          <a:endParaRPr lang="hu-HU"/>
        </a:p>
      </dgm:t>
    </dgm:pt>
    <dgm:pt modelId="{35160C4C-37BF-4B7D-B2EC-F9FD5281207F}" type="pres">
      <dgm:prSet presAssocID="{B67C3DAE-0595-480D-83F3-5611D76BC4A1}" presName="parentText" presStyleLbl="node1" presStyleIdx="0" presStyleCnt="1">
        <dgm:presLayoutVars>
          <dgm:chMax val="0"/>
          <dgm:bulletEnabled val="1"/>
        </dgm:presLayoutVars>
      </dgm:prSet>
      <dgm:spPr/>
      <dgm:t>
        <a:bodyPr/>
        <a:lstStyle/>
        <a:p>
          <a:endParaRPr lang="hu-HU"/>
        </a:p>
      </dgm:t>
    </dgm:pt>
  </dgm:ptLst>
  <dgm:cxnLst>
    <dgm:cxn modelId="{3D246C6C-CBE3-4286-AF28-63BEC520EFB2}" srcId="{8F37A0B0-79AB-408F-B86B-4FBFDB7C5546}" destId="{B67C3DAE-0595-480D-83F3-5611D76BC4A1}" srcOrd="0" destOrd="0" parTransId="{3412EAA9-3B1D-4688-B4C6-1EE0BE068A02}" sibTransId="{D6FF135F-E680-4766-A8ED-FE7B14C10EA9}"/>
    <dgm:cxn modelId="{FB06BC11-5B52-43FC-8D61-1D20518F47A9}" type="presOf" srcId="{8F37A0B0-79AB-408F-B86B-4FBFDB7C5546}" destId="{8EFF2187-1E73-43B9-AE41-7ADD4E41C6E5}" srcOrd="0" destOrd="0" presId="urn:microsoft.com/office/officeart/2005/8/layout/vList2"/>
    <dgm:cxn modelId="{03F5FFBA-AAEE-47AB-B7D1-8474A7DF6FE4}" type="presOf" srcId="{B67C3DAE-0595-480D-83F3-5611D76BC4A1}" destId="{35160C4C-37BF-4B7D-B2EC-F9FD5281207F}" srcOrd="0" destOrd="0" presId="urn:microsoft.com/office/officeart/2005/8/layout/vList2"/>
    <dgm:cxn modelId="{5729E5C6-922E-432F-A1CA-EDEF3230A64C}" type="presParOf" srcId="{8EFF2187-1E73-43B9-AE41-7ADD4E41C6E5}" destId="{35160C4C-37BF-4B7D-B2EC-F9FD5281207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537DE-E4EE-4D27-A03A-35236B55460D}">
      <dsp:nvSpPr>
        <dsp:cNvPr id="0" name=""/>
        <dsp:cNvSpPr/>
      </dsp:nvSpPr>
      <dsp:spPr>
        <a:xfrm>
          <a:off x="0" y="225044"/>
          <a:ext cx="8784976" cy="818041"/>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hu-HU" sz="1500" kern="1200" dirty="0" smtClean="0"/>
            <a:t>A Bizottság </a:t>
          </a:r>
          <a:r>
            <a:rPr lang="hu-HU" sz="1500" b="1" kern="1200" dirty="0" smtClean="0"/>
            <a:t>szerződést kötött a felperessel </a:t>
          </a:r>
          <a:r>
            <a:rPr lang="hu-HU" sz="1500" b="0" kern="1200" dirty="0" smtClean="0"/>
            <a:t>é</a:t>
          </a:r>
          <a:r>
            <a:rPr lang="hu-HU" sz="1500" kern="1200" dirty="0" smtClean="0"/>
            <a:t>lelmiszersegélyek Ugandába, Mozambikba és Bangladesbe történő szállítására.</a:t>
          </a:r>
          <a:endParaRPr lang="hu-HU" sz="1500" kern="1200" dirty="0"/>
        </a:p>
      </dsp:txBody>
      <dsp:txXfrm>
        <a:off x="39933" y="264977"/>
        <a:ext cx="8705110" cy="738175"/>
      </dsp:txXfrm>
    </dsp:sp>
    <dsp:sp modelId="{998CDA6F-C9D5-4BA6-89A0-FEE54A813364}">
      <dsp:nvSpPr>
        <dsp:cNvPr id="0" name=""/>
        <dsp:cNvSpPr/>
      </dsp:nvSpPr>
      <dsp:spPr>
        <a:xfrm>
          <a:off x="0" y="1126606"/>
          <a:ext cx="8784976" cy="110963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hu-HU" sz="1500" kern="1200" dirty="0" smtClean="0"/>
            <a:t>A szerződésből eredő jogviták eldöntésére a kiírt pályázatra és a szerződés tárgyára a Tanács 2200/87-es rendelete vonatkozott, amelynek 23. cikke a </a:t>
          </a:r>
          <a:r>
            <a:rPr lang="hu-HU" sz="1500" b="1" kern="1200" dirty="0" smtClean="0"/>
            <a:t>Bíróság kizárólagos joghatóságát kötötte ki a pályázat elnyerése nyomán  megkötött szerződésekből eredő jogviták eldöntésére.</a:t>
          </a:r>
          <a:endParaRPr lang="hu-HU" sz="1500" kern="1200" dirty="0"/>
        </a:p>
      </dsp:txBody>
      <dsp:txXfrm>
        <a:off x="54168" y="1180774"/>
        <a:ext cx="8676640" cy="1001303"/>
      </dsp:txXfrm>
    </dsp:sp>
    <dsp:sp modelId="{637C3BCC-4D94-48C5-8FF4-A5791D1AA5C2}">
      <dsp:nvSpPr>
        <dsp:cNvPr id="0" name=""/>
        <dsp:cNvSpPr/>
      </dsp:nvSpPr>
      <dsp:spPr>
        <a:xfrm>
          <a:off x="0" y="2319766"/>
          <a:ext cx="8784976" cy="66852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hu-HU" sz="1500" kern="1200" dirty="0" smtClean="0"/>
            <a:t>A </a:t>
          </a:r>
          <a:r>
            <a:rPr lang="hu-HU" sz="1500" b="1" kern="1200" dirty="0" smtClean="0"/>
            <a:t>Bizottság a szerződés összegének egy részét visszatartotta </a:t>
          </a:r>
          <a:r>
            <a:rPr lang="hu-HU" sz="1500" kern="1200" dirty="0" smtClean="0"/>
            <a:t>arra hivatkozva, hogy a felperes a szerződéses kötelezettségeit késve teljesítette.</a:t>
          </a:r>
          <a:endParaRPr lang="hu-HU" sz="1500" kern="1200" dirty="0"/>
        </a:p>
      </dsp:txBody>
      <dsp:txXfrm>
        <a:off x="32635" y="2352401"/>
        <a:ext cx="8719706" cy="603252"/>
      </dsp:txXfrm>
    </dsp:sp>
    <dsp:sp modelId="{0BD2EA20-386A-4046-B4E4-9DE153530AD1}">
      <dsp:nvSpPr>
        <dsp:cNvPr id="0" name=""/>
        <dsp:cNvSpPr/>
      </dsp:nvSpPr>
      <dsp:spPr>
        <a:xfrm>
          <a:off x="0" y="3071808"/>
          <a:ext cx="8784976" cy="94913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hu-HU" sz="1500" b="1" kern="1200" dirty="0" smtClean="0"/>
            <a:t>A felperes a Bizottságot a Bíróság előtt perelte</a:t>
          </a:r>
          <a:r>
            <a:rPr lang="hu-HU" sz="1500" kern="1200" dirty="0" smtClean="0"/>
            <a:t> a fennmaradó összeg és kamatainak megfizetéséért, a Tanács 2200/87-es rendelet 23. cikke, valamint az </a:t>
          </a:r>
          <a:r>
            <a:rPr lang="hu-HU" sz="1500" kern="1200" dirty="0" err="1" smtClean="0"/>
            <a:t>EKSz</a:t>
          </a:r>
          <a:r>
            <a:rPr lang="hu-HU" sz="1500" kern="1200" dirty="0" smtClean="0"/>
            <a:t>. 238. (jelenleg </a:t>
          </a:r>
          <a:r>
            <a:rPr lang="hu-HU" sz="1500" kern="1200" dirty="0" err="1" smtClean="0"/>
            <a:t>EUMSz</a:t>
          </a:r>
          <a:r>
            <a:rPr lang="hu-HU" sz="1500" kern="1200" dirty="0" smtClean="0"/>
            <a:t>. 272. cikke) alapján.</a:t>
          </a:r>
          <a:endParaRPr lang="hu-HU" sz="1500" kern="1200" dirty="0"/>
        </a:p>
      </dsp:txBody>
      <dsp:txXfrm>
        <a:off x="46333" y="3118141"/>
        <a:ext cx="8692310" cy="856469"/>
      </dsp:txXfrm>
    </dsp:sp>
    <dsp:sp modelId="{47A68B9E-6ED8-48C9-A730-F88EB6741446}">
      <dsp:nvSpPr>
        <dsp:cNvPr id="0" name=""/>
        <dsp:cNvSpPr/>
      </dsp:nvSpPr>
      <dsp:spPr>
        <a:xfrm>
          <a:off x="0" y="4104464"/>
          <a:ext cx="8784976" cy="145877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hu-HU" sz="1500" kern="1200" dirty="0" smtClean="0"/>
            <a:t>Az Unió szerződéses felelőssége felmerülhet egy egyedibb területen is, az Unió alkalmazottaival kötött munkaszerződéseknél is. A joghatóság kikötése nélkül az uniós bíróságoknak kizárólagos eljárási jogosultságuk van az </a:t>
          </a:r>
          <a:r>
            <a:rPr lang="hu-HU" sz="1500" kern="1200" dirty="0" err="1" smtClean="0"/>
            <a:t>EUMSz</a:t>
          </a:r>
          <a:r>
            <a:rPr lang="hu-HU" sz="1500" kern="1200" dirty="0" smtClean="0"/>
            <a:t>. 270. cikke alapján: </a:t>
          </a:r>
          <a:r>
            <a:rPr lang="hu-HU" sz="1500" i="1" kern="1200" dirty="0" smtClean="0"/>
            <a:t>„Az Európai Unió Bírósága hatáskörrel rendelkezik az Unió és alkalmazottai között felmerülő minden vitás ügyben az Unió tisztviselőinek személyzeti szabályzatában és az Unió egyéb alkalmazottaira vonatkozó alkalmazási feltételekben megállapított keretek között és feltételek mellett”.</a:t>
          </a:r>
          <a:endParaRPr lang="hu-HU" sz="1500" i="1" kern="1200" dirty="0"/>
        </a:p>
      </dsp:txBody>
      <dsp:txXfrm>
        <a:off x="71212" y="4175676"/>
        <a:ext cx="8642552" cy="13163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6A1C4-4284-4301-AB81-7EEA96530BE3}">
      <dsp:nvSpPr>
        <dsp:cNvPr id="0" name=""/>
        <dsp:cNvSpPr/>
      </dsp:nvSpPr>
      <dsp:spPr>
        <a:xfrm>
          <a:off x="0" y="188523"/>
          <a:ext cx="8496944" cy="401544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hu-HU" sz="2200" b="1" kern="1200" dirty="0" smtClean="0">
              <a:latin typeface="+mj-lt"/>
            </a:rPr>
            <a:t>A közösségi jog megsértésével </a:t>
          </a:r>
          <a:r>
            <a:rPr lang="hu-HU" sz="2200" kern="1200" dirty="0" smtClean="0">
              <a:latin typeface="+mj-lt"/>
            </a:rPr>
            <a:t>az egyéneknek okozott veszteségnek és tényleges kárnak a tagállamok általi megtérítése mértékét tekintve </a:t>
          </a:r>
          <a:r>
            <a:rPr lang="hu-HU" sz="2200" b="1" kern="1200" dirty="0" smtClean="0">
              <a:latin typeface="+mj-lt"/>
            </a:rPr>
            <a:t>összhangban kell legyen az elszenvedett veszteséggel és kárral</a:t>
          </a:r>
          <a:r>
            <a:rPr lang="hu-HU" sz="2200" kern="1200" dirty="0" smtClean="0">
              <a:latin typeface="+mj-lt"/>
            </a:rPr>
            <a:t>.</a:t>
          </a:r>
        </a:p>
        <a:p>
          <a:pPr lvl="0" algn="just" defTabSz="977900">
            <a:lnSpc>
              <a:spcPct val="90000"/>
            </a:lnSpc>
            <a:spcBef>
              <a:spcPct val="0"/>
            </a:spcBef>
            <a:spcAft>
              <a:spcPct val="35000"/>
            </a:spcAft>
          </a:pPr>
          <a:r>
            <a:rPr lang="hu-HU" sz="2200" kern="1200" dirty="0" smtClean="0">
              <a:latin typeface="+mj-lt"/>
            </a:rPr>
            <a:t>A közösségi jog megfelelő rendelkezéseinek hiányában minden tagállam nemzeti jogrendszere kell, hogy rögzítse a </a:t>
          </a:r>
          <a:r>
            <a:rPr lang="hu-HU" sz="2200" b="1" kern="1200" dirty="0" smtClean="0">
              <a:latin typeface="+mj-lt"/>
            </a:rPr>
            <a:t>kártérítés mértékét meghatározó kritériumokat</a:t>
          </a:r>
          <a:r>
            <a:rPr lang="hu-HU" sz="2200" kern="1200" dirty="0" smtClean="0">
              <a:latin typeface="+mj-lt"/>
            </a:rPr>
            <a:t>. </a:t>
          </a:r>
        </a:p>
        <a:p>
          <a:pPr lvl="0" algn="just" defTabSz="977900">
            <a:lnSpc>
              <a:spcPct val="90000"/>
            </a:lnSpc>
            <a:spcBef>
              <a:spcPct val="0"/>
            </a:spcBef>
            <a:spcAft>
              <a:spcPct val="35000"/>
            </a:spcAft>
          </a:pPr>
          <a:r>
            <a:rPr lang="hu-HU" sz="2200" kern="1200" dirty="0" smtClean="0">
              <a:latin typeface="+mj-lt"/>
            </a:rPr>
            <a:t>A kritériumok azonban </a:t>
          </a:r>
          <a:r>
            <a:rPr lang="hu-HU" sz="2200" b="1" kern="1200" dirty="0" smtClean="0">
              <a:latin typeface="+mj-lt"/>
            </a:rPr>
            <a:t>nem lehetnek kedvezőtlenebbek, </a:t>
          </a:r>
          <a:r>
            <a:rPr lang="hu-HU" sz="2200" kern="1200" dirty="0" smtClean="0">
              <a:latin typeface="+mj-lt"/>
            </a:rPr>
            <a:t>mint azok, amelyeket az adott nemzeti jog alapján érvényesítésre kerülő más hasonló követelések és keresetek megítélésére alkalmaznak, és </a:t>
          </a:r>
          <a:r>
            <a:rPr lang="hu-HU" sz="2200" b="1" kern="1200" dirty="0" smtClean="0">
              <a:latin typeface="+mj-lt"/>
            </a:rPr>
            <a:t>nem lehetnek olyanok, amelyek a gyakorlatban lehetetlenné</a:t>
          </a:r>
          <a:r>
            <a:rPr lang="hu-HU" sz="2200" kern="1200" dirty="0" smtClean="0">
              <a:latin typeface="+mj-lt"/>
            </a:rPr>
            <a:t> teszik vagy jelentősen </a:t>
          </a:r>
          <a:r>
            <a:rPr lang="hu-HU" sz="2200" b="1" kern="1200" dirty="0" smtClean="0">
              <a:latin typeface="+mj-lt"/>
            </a:rPr>
            <a:t>megnehezítik a kártérítés elérhetőségét</a:t>
          </a:r>
          <a:r>
            <a:rPr lang="hu-HU" sz="2200" kern="1200" dirty="0" smtClean="0">
              <a:latin typeface="+mj-lt"/>
            </a:rPr>
            <a:t>.</a:t>
          </a:r>
          <a:endParaRPr lang="hu-HU" sz="2200" kern="1200" dirty="0"/>
        </a:p>
      </dsp:txBody>
      <dsp:txXfrm>
        <a:off x="196018" y="384541"/>
        <a:ext cx="8104908" cy="36234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49E20-99B4-4B6D-A3AC-AC72B5A39443}">
      <dsp:nvSpPr>
        <dsp:cNvPr id="0" name=""/>
        <dsp:cNvSpPr/>
      </dsp:nvSpPr>
      <dsp:spPr>
        <a:xfrm>
          <a:off x="0" y="8590"/>
          <a:ext cx="8964488" cy="5464016"/>
        </a:xfrm>
        <a:prstGeom prst="roundRect">
          <a:avLst/>
        </a:prstGeom>
        <a:gradFill rotWithShape="0">
          <a:gsLst>
            <a:gs pos="0">
              <a:schemeClr val="accent1">
                <a:shade val="80000"/>
                <a:hueOff val="0"/>
                <a:satOff val="0"/>
                <a:lumOff val="0"/>
                <a:alphaOff val="0"/>
                <a:tint val="50000"/>
                <a:satMod val="300000"/>
              </a:schemeClr>
            </a:gs>
            <a:gs pos="35000">
              <a:schemeClr val="accent1">
                <a:shade val="80000"/>
                <a:hueOff val="0"/>
                <a:satOff val="0"/>
                <a:lumOff val="0"/>
                <a:alphaOff val="0"/>
                <a:tint val="37000"/>
                <a:satMod val="300000"/>
              </a:schemeClr>
            </a:gs>
            <a:gs pos="100000">
              <a:schemeClr val="accent1">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just" defTabSz="755650" rtl="0">
            <a:lnSpc>
              <a:spcPct val="90000"/>
            </a:lnSpc>
            <a:spcBef>
              <a:spcPct val="0"/>
            </a:spcBef>
            <a:spcAft>
              <a:spcPts val="0"/>
            </a:spcAft>
          </a:pPr>
          <a:r>
            <a:rPr lang="hu-HU" sz="1700" kern="1200" dirty="0" smtClean="0">
              <a:latin typeface="+mj-lt"/>
            </a:rPr>
            <a:t>A felperes importőr </a:t>
          </a:r>
          <a:r>
            <a:rPr lang="hu-HU" sz="1700" b="1" kern="1200" dirty="0" smtClean="0">
              <a:latin typeface="+mj-lt"/>
            </a:rPr>
            <a:t>1970-ben görög bort importált Belgiumba</a:t>
          </a:r>
          <a:r>
            <a:rPr lang="hu-HU" sz="1700" kern="1200" dirty="0" smtClean="0">
              <a:latin typeface="+mj-lt"/>
            </a:rPr>
            <a:t>. Görögország ekkor még nem volt a Közösség tagja.</a:t>
          </a:r>
        </a:p>
        <a:p>
          <a:pPr lvl="0" algn="just" defTabSz="755650">
            <a:lnSpc>
              <a:spcPct val="90000"/>
            </a:lnSpc>
            <a:spcBef>
              <a:spcPct val="0"/>
            </a:spcBef>
            <a:spcAft>
              <a:spcPts val="0"/>
            </a:spcAft>
          </a:pPr>
          <a:r>
            <a:rPr lang="hu-HU" sz="1700" kern="1200" dirty="0" smtClean="0">
              <a:latin typeface="+mj-lt"/>
            </a:rPr>
            <a:t>A Tanács rendelete alapján ekkor a görög bor tekintetében </a:t>
          </a:r>
          <a:r>
            <a:rPr lang="hu-HU" sz="1700" b="1" kern="1200" dirty="0" smtClean="0">
              <a:latin typeface="+mj-lt"/>
            </a:rPr>
            <a:t>kiegyenlítő díjat </a:t>
          </a:r>
          <a:r>
            <a:rPr lang="hu-HU" sz="1700" kern="1200" dirty="0" smtClean="0">
              <a:latin typeface="+mj-lt"/>
            </a:rPr>
            <a:t>(tkp. Adót) alkalmaztak és szedtek be, amit az importőr fizetett meg.</a:t>
          </a:r>
        </a:p>
        <a:p>
          <a:pPr lvl="0" algn="just" defTabSz="755650">
            <a:lnSpc>
              <a:spcPct val="90000"/>
            </a:lnSpc>
            <a:spcBef>
              <a:spcPct val="0"/>
            </a:spcBef>
            <a:spcAft>
              <a:spcPts val="0"/>
            </a:spcAft>
          </a:pPr>
          <a:r>
            <a:rPr lang="hu-HU" sz="1700" kern="1200" dirty="0" smtClean="0">
              <a:latin typeface="+mj-lt"/>
            </a:rPr>
            <a:t>Ezt a díjat a </a:t>
          </a:r>
          <a:r>
            <a:rPr lang="hu-HU" sz="1700" b="1" kern="1200" dirty="0" smtClean="0">
              <a:latin typeface="+mj-lt"/>
            </a:rPr>
            <a:t>belga hatóságok szedték be</a:t>
          </a:r>
          <a:r>
            <a:rPr lang="hu-HU" sz="1700" kern="1200" dirty="0" smtClean="0">
              <a:latin typeface="+mj-lt"/>
            </a:rPr>
            <a:t>.</a:t>
          </a:r>
        </a:p>
        <a:p>
          <a:pPr lvl="0" algn="just" defTabSz="755650">
            <a:lnSpc>
              <a:spcPct val="90000"/>
            </a:lnSpc>
            <a:spcBef>
              <a:spcPct val="0"/>
            </a:spcBef>
            <a:spcAft>
              <a:spcPts val="0"/>
            </a:spcAft>
          </a:pPr>
          <a:r>
            <a:rPr lang="hu-HU" sz="1700" kern="1200" dirty="0" smtClean="0">
              <a:latin typeface="+mj-lt"/>
            </a:rPr>
            <a:t>A felperes a </a:t>
          </a:r>
          <a:r>
            <a:rPr lang="hu-HU" sz="1700" b="1" kern="1200" dirty="0" smtClean="0">
              <a:latin typeface="+mj-lt"/>
            </a:rPr>
            <a:t>díj visszatérítését akadályozó uniós aktusokat megtámadta</a:t>
          </a:r>
          <a:r>
            <a:rPr lang="hu-HU" sz="1700" kern="1200" dirty="0" smtClean="0">
              <a:latin typeface="+mj-lt"/>
            </a:rPr>
            <a:t>, továbbá kérte a befizetett összeg visszatérítését. </a:t>
          </a:r>
        </a:p>
        <a:p>
          <a:pPr lvl="0" algn="just" defTabSz="755650">
            <a:lnSpc>
              <a:spcPct val="90000"/>
            </a:lnSpc>
            <a:spcBef>
              <a:spcPct val="0"/>
            </a:spcBef>
            <a:spcAft>
              <a:spcPts val="0"/>
            </a:spcAft>
          </a:pPr>
          <a:r>
            <a:rPr lang="hu-HU" sz="1700" kern="1200" dirty="0" smtClean="0">
              <a:latin typeface="+mj-lt"/>
            </a:rPr>
            <a:t>A magánszemélyekre kivetett díjakat és egyéb adókat érintő vitákat </a:t>
          </a:r>
          <a:r>
            <a:rPr lang="hu-HU" sz="1700" b="1" kern="1200" dirty="0" smtClean="0">
              <a:latin typeface="+mj-lt"/>
            </a:rPr>
            <a:t>a nemzeti hatóságoknak kell megoldaniuk.</a:t>
          </a:r>
        </a:p>
        <a:p>
          <a:pPr lvl="0" algn="just" defTabSz="755650">
            <a:lnSpc>
              <a:spcPct val="90000"/>
            </a:lnSpc>
            <a:spcBef>
              <a:spcPct val="0"/>
            </a:spcBef>
            <a:spcAft>
              <a:spcPts val="0"/>
            </a:spcAft>
          </a:pPr>
          <a:r>
            <a:rPr lang="hu-HU" sz="1700" kern="1200" dirty="0" smtClean="0">
              <a:latin typeface="+mj-lt"/>
            </a:rPr>
            <a:t>A nemzeti hatóságok feladata, hogy ezen díj visszafizetésére irányuló igényekről döntsön. </a:t>
          </a:r>
        </a:p>
        <a:p>
          <a:pPr lvl="0" algn="just" defTabSz="755650">
            <a:lnSpc>
              <a:spcPct val="90000"/>
            </a:lnSpc>
            <a:spcBef>
              <a:spcPct val="0"/>
            </a:spcBef>
            <a:spcAft>
              <a:spcPts val="0"/>
            </a:spcAft>
          </a:pPr>
          <a:r>
            <a:rPr lang="hu-HU" sz="1700" b="1" kern="1200" dirty="0" smtClean="0">
              <a:latin typeface="+mj-lt"/>
            </a:rPr>
            <a:t>A felperesnek a visszatérítési igényét ezen hatóságokhoz kellett volna benyújtania</a:t>
          </a:r>
          <a:r>
            <a:rPr lang="hu-HU" sz="1700" kern="1200" dirty="0" smtClean="0">
              <a:latin typeface="+mj-lt"/>
            </a:rPr>
            <a:t>.</a:t>
          </a:r>
        </a:p>
        <a:p>
          <a:pPr lvl="0" algn="just" defTabSz="755650">
            <a:lnSpc>
              <a:spcPct val="90000"/>
            </a:lnSpc>
            <a:spcBef>
              <a:spcPct val="0"/>
            </a:spcBef>
            <a:spcAft>
              <a:spcPts val="0"/>
            </a:spcAft>
          </a:pPr>
          <a:r>
            <a:rPr lang="hu-HU" sz="1700" kern="1200" dirty="0" smtClean="0">
              <a:latin typeface="+mj-lt"/>
            </a:rPr>
            <a:t>A felperes továbbá állítja, hogy az alperes magatartása miatt </a:t>
          </a:r>
          <a:r>
            <a:rPr lang="hu-HU" sz="1700" b="1" kern="1200" dirty="0" smtClean="0">
              <a:latin typeface="+mj-lt"/>
            </a:rPr>
            <a:t>rendkívüli károkat szenvedett</a:t>
          </a:r>
          <a:r>
            <a:rPr lang="hu-HU" sz="1700" kern="1200" dirty="0" smtClean="0">
              <a:latin typeface="+mj-lt"/>
            </a:rPr>
            <a:t>, a nyereség elmaradása, előre nem látható pénzügyi kiadások és fennálló szerződésekből eredő veszteségek miatt. </a:t>
          </a:r>
        </a:p>
        <a:p>
          <a:pPr lvl="0" algn="just" defTabSz="755650">
            <a:lnSpc>
              <a:spcPct val="90000"/>
            </a:lnSpc>
            <a:spcBef>
              <a:spcPct val="0"/>
            </a:spcBef>
            <a:spcAft>
              <a:spcPts val="0"/>
            </a:spcAft>
          </a:pPr>
          <a:r>
            <a:rPr lang="hu-HU" sz="1700" kern="1200" dirty="0" smtClean="0">
              <a:latin typeface="+mj-lt"/>
            </a:rPr>
            <a:t>Megállapítást nyert, hogy ez a kérdés </a:t>
          </a:r>
          <a:r>
            <a:rPr lang="hu-HU" sz="1700" b="1" kern="1200" dirty="0" smtClean="0">
              <a:latin typeface="+mj-lt"/>
            </a:rPr>
            <a:t>a nemzeti bíróságok hatáskörébe tartozik</a:t>
          </a:r>
          <a:r>
            <a:rPr lang="hu-HU" sz="1700" kern="1200" dirty="0" smtClean="0">
              <a:latin typeface="+mj-lt"/>
            </a:rPr>
            <a:t>. Ennek oka, hogy az uniós bíróság nem érvénytelenítheti a tagállam hatóságának határozatát.</a:t>
          </a:r>
        </a:p>
        <a:p>
          <a:pPr lvl="0" algn="just" defTabSz="755650">
            <a:lnSpc>
              <a:spcPct val="90000"/>
            </a:lnSpc>
            <a:spcBef>
              <a:spcPct val="0"/>
            </a:spcBef>
            <a:spcAft>
              <a:spcPts val="0"/>
            </a:spcAft>
          </a:pPr>
          <a:r>
            <a:rPr lang="hu-HU" sz="1700" kern="1200" dirty="0" smtClean="0">
              <a:latin typeface="+mj-lt"/>
            </a:rPr>
            <a:t>Hiába állapítaná meg az uniós háttérszabályozás érvénytelenségét, még mindig fennáll a beszedett összegre vonatkozó belső közigazgatási határozat, amit a tagállami bíróság előtt lehet megtámadni.</a:t>
          </a:r>
          <a:endParaRPr lang="hu-HU" sz="1700" kern="1200" dirty="0"/>
        </a:p>
      </dsp:txBody>
      <dsp:txXfrm>
        <a:off x="266731" y="275321"/>
        <a:ext cx="8431026" cy="49305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AAB40-A807-490F-8AFB-09877116168C}">
      <dsp:nvSpPr>
        <dsp:cNvPr id="0" name=""/>
        <dsp:cNvSpPr/>
      </dsp:nvSpPr>
      <dsp:spPr>
        <a:xfrm>
          <a:off x="0" y="151828"/>
          <a:ext cx="8640960" cy="452087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just" defTabSz="933450" rtl="0">
            <a:lnSpc>
              <a:spcPct val="90000"/>
            </a:lnSpc>
            <a:spcBef>
              <a:spcPct val="0"/>
            </a:spcBef>
            <a:spcAft>
              <a:spcPct val="35000"/>
            </a:spcAft>
          </a:pPr>
          <a:r>
            <a:rPr lang="hu-HU" sz="2100" kern="1200" dirty="0" smtClean="0">
              <a:latin typeface="+mj-lt"/>
            </a:rPr>
            <a:t>A 80/987 számú irányelv alapján a tagállamoknak </a:t>
          </a:r>
          <a:r>
            <a:rPr lang="hu-HU" sz="2100" b="1" kern="1200" dirty="0" smtClean="0">
              <a:latin typeface="+mj-lt"/>
            </a:rPr>
            <a:t>garanciaalapot kellett felállítania</a:t>
          </a:r>
          <a:r>
            <a:rPr lang="hu-HU" sz="2100" kern="1200" dirty="0" smtClean="0">
              <a:latin typeface="+mj-lt"/>
            </a:rPr>
            <a:t>, amelyből azon </a:t>
          </a:r>
          <a:r>
            <a:rPr lang="hu-HU" sz="2100" b="1" kern="1200" dirty="0" smtClean="0">
              <a:latin typeface="+mj-lt"/>
            </a:rPr>
            <a:t>munkájukat elvesztő munkavállalókat kártalanítják</a:t>
          </a:r>
          <a:r>
            <a:rPr lang="hu-HU" sz="2100" kern="1200" dirty="0" smtClean="0">
              <a:latin typeface="+mj-lt"/>
            </a:rPr>
            <a:t>, akiknek munkáltatójuk fizetésképtelenné vált.</a:t>
          </a:r>
        </a:p>
        <a:p>
          <a:pPr lvl="0" algn="just" defTabSz="933450">
            <a:lnSpc>
              <a:spcPct val="90000"/>
            </a:lnSpc>
            <a:spcBef>
              <a:spcPct val="0"/>
            </a:spcBef>
            <a:spcAft>
              <a:spcPct val="35000"/>
            </a:spcAft>
          </a:pPr>
          <a:r>
            <a:rPr lang="hu-HU" sz="2100" b="1" kern="1200" dirty="0" smtClean="0">
              <a:latin typeface="+mj-lt"/>
            </a:rPr>
            <a:t>Olaszország ilyen alapot nem állított fel</a:t>
          </a:r>
          <a:r>
            <a:rPr lang="hu-HU" sz="2100" kern="1200" dirty="0" smtClean="0">
              <a:latin typeface="+mj-lt"/>
            </a:rPr>
            <a:t>.</a:t>
          </a:r>
        </a:p>
        <a:p>
          <a:pPr lvl="0" algn="just" defTabSz="933450">
            <a:lnSpc>
              <a:spcPct val="90000"/>
            </a:lnSpc>
            <a:spcBef>
              <a:spcPct val="0"/>
            </a:spcBef>
            <a:spcAft>
              <a:spcPct val="35000"/>
            </a:spcAft>
          </a:pPr>
          <a:r>
            <a:rPr lang="hu-HU" sz="2100" kern="1200" dirty="0" smtClean="0">
              <a:latin typeface="+mj-lt"/>
            </a:rPr>
            <a:t>A munkájukat elveszítő és kártalanításban nem részesülő felperesek az </a:t>
          </a:r>
          <a:r>
            <a:rPr lang="hu-HU" sz="2100" b="1" kern="1200" dirty="0" smtClean="0">
              <a:latin typeface="+mj-lt"/>
            </a:rPr>
            <a:t>államot perelték be az olasz bíróságok előtt</a:t>
          </a:r>
          <a:r>
            <a:rPr lang="hu-HU" sz="2100" kern="1200" dirty="0" smtClean="0">
              <a:latin typeface="+mj-lt"/>
            </a:rPr>
            <a:t>.</a:t>
          </a:r>
        </a:p>
        <a:p>
          <a:pPr lvl="0" algn="just" defTabSz="933450">
            <a:lnSpc>
              <a:spcPct val="90000"/>
            </a:lnSpc>
            <a:spcBef>
              <a:spcPct val="0"/>
            </a:spcBef>
            <a:spcAft>
              <a:spcPct val="35000"/>
            </a:spcAft>
          </a:pPr>
          <a:r>
            <a:rPr lang="hu-HU" sz="2100" kern="1200" dirty="0" smtClean="0">
              <a:latin typeface="+mj-lt"/>
            </a:rPr>
            <a:t>A bíróságok az előzetes döntéshozatali eljárásban az állami felelősség fennállására és feltételeire kérdeztek rá.</a:t>
          </a:r>
        </a:p>
        <a:p>
          <a:pPr lvl="0" algn="just" defTabSz="933450">
            <a:lnSpc>
              <a:spcPct val="90000"/>
            </a:lnSpc>
            <a:spcBef>
              <a:spcPct val="0"/>
            </a:spcBef>
            <a:spcAft>
              <a:spcPct val="35000"/>
            </a:spcAft>
          </a:pPr>
          <a:r>
            <a:rPr lang="hu-HU" sz="2100" b="1" kern="1200" dirty="0" smtClean="0">
              <a:latin typeface="+mj-lt"/>
            </a:rPr>
            <a:t>A Bíróság megállapította</a:t>
          </a:r>
          <a:r>
            <a:rPr lang="hu-HU" sz="2100" kern="1200" dirty="0" smtClean="0">
              <a:latin typeface="+mj-lt"/>
            </a:rPr>
            <a:t>, hogy a kérdéses irányelv rendelkezéseit magánfél nem hívhatja fel a tagállami bíróságon, mert nem felel  meg azon feltételeknek, amelyeket a közvetlen hatály megkíván. </a:t>
          </a:r>
        </a:p>
        <a:p>
          <a:pPr lvl="0" algn="just" defTabSz="933450">
            <a:lnSpc>
              <a:spcPct val="90000"/>
            </a:lnSpc>
            <a:spcBef>
              <a:spcPct val="0"/>
            </a:spcBef>
            <a:spcAft>
              <a:spcPct val="35000"/>
            </a:spcAft>
          </a:pPr>
          <a:r>
            <a:rPr lang="hu-HU" sz="2100" kern="1200" dirty="0" smtClean="0">
              <a:latin typeface="+mj-lt"/>
            </a:rPr>
            <a:t>Marad-e jogorvoslati lehetősége a felperesnek más alapon?</a:t>
          </a:r>
          <a:endParaRPr lang="hu-HU" sz="2100" kern="1200" dirty="0"/>
        </a:p>
      </dsp:txBody>
      <dsp:txXfrm>
        <a:off x="220691" y="372519"/>
        <a:ext cx="8199578" cy="40794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AAB40-A807-490F-8AFB-09877116168C}">
      <dsp:nvSpPr>
        <dsp:cNvPr id="0" name=""/>
        <dsp:cNvSpPr/>
      </dsp:nvSpPr>
      <dsp:spPr>
        <a:xfrm>
          <a:off x="0" y="24"/>
          <a:ext cx="8640960" cy="47736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hu-HU" sz="2000" kern="1200" dirty="0" smtClean="0"/>
            <a:t>Az állandó ítélkezési gyakorlatból következően a hatáskörükön belül a közösségi jog rendelkezéseit alkalmazó </a:t>
          </a:r>
          <a:r>
            <a:rPr lang="hu-HU" sz="2000" b="1" kern="1200" dirty="0" smtClean="0"/>
            <a:t>nemzeti bíróságok feladata </a:t>
          </a:r>
          <a:r>
            <a:rPr lang="hu-HU" sz="2000" kern="1200" dirty="0" smtClean="0"/>
            <a:t>az, hogy biztosítsák a </a:t>
          </a:r>
          <a:r>
            <a:rPr lang="hu-HU" sz="2000" b="1" kern="1200" dirty="0" smtClean="0"/>
            <a:t>normák teljes körű </a:t>
          </a:r>
          <a:r>
            <a:rPr lang="hu-HU" sz="2000" b="1" kern="1200" dirty="0" err="1" smtClean="0"/>
            <a:t>hatályosulását</a:t>
          </a:r>
          <a:r>
            <a:rPr lang="hu-HU" sz="2000" kern="1200" dirty="0" smtClean="0"/>
            <a:t>, és </a:t>
          </a:r>
          <a:r>
            <a:rPr lang="hu-HU" sz="2000" b="1" kern="1200" dirty="0" smtClean="0"/>
            <a:t>védjék azokat a jogokat</a:t>
          </a:r>
          <a:r>
            <a:rPr lang="hu-HU" sz="2000" kern="1200" dirty="0" smtClean="0"/>
            <a:t>, amelyeket e normák magánszemélyekre ruháznak.</a:t>
          </a:r>
        </a:p>
        <a:p>
          <a:pPr lvl="0" algn="just" defTabSz="889000" rtl="0">
            <a:lnSpc>
              <a:spcPct val="90000"/>
            </a:lnSpc>
            <a:spcBef>
              <a:spcPct val="0"/>
            </a:spcBef>
            <a:spcAft>
              <a:spcPct val="35000"/>
            </a:spcAft>
          </a:pPr>
          <a:r>
            <a:rPr lang="hu-HU" sz="2000" kern="1200" dirty="0" smtClean="0">
              <a:latin typeface="+mj-lt"/>
            </a:rPr>
            <a:t>A Bíróság kifejtette, hogy az uniós normák tényleges és teljes körű érvényesülése kérdőjeleződne meg, továbbá az </a:t>
          </a:r>
          <a:r>
            <a:rPr lang="hu-HU" sz="2000" b="1" kern="1200" dirty="0" smtClean="0">
              <a:latin typeface="+mj-lt"/>
            </a:rPr>
            <a:t>uniós jogvédelmi rend gyengülne</a:t>
          </a:r>
          <a:r>
            <a:rPr lang="hu-HU" sz="2000" kern="1200" dirty="0" smtClean="0">
              <a:latin typeface="+mj-lt"/>
            </a:rPr>
            <a:t>, </a:t>
          </a:r>
          <a:r>
            <a:rPr lang="hu-HU" sz="2000" b="1" kern="1200" dirty="0" smtClean="0">
              <a:latin typeface="+mj-lt"/>
            </a:rPr>
            <a:t>ha a magánszemélyek nem juthatnának jogorvoslathoz</a:t>
          </a:r>
          <a:r>
            <a:rPr lang="hu-HU" sz="2000" kern="1200" dirty="0" smtClean="0">
              <a:latin typeface="+mj-lt"/>
            </a:rPr>
            <a:t>, amikor olyan jogaik sérülnek az uniós jog megsértése által, </a:t>
          </a:r>
          <a:r>
            <a:rPr lang="hu-HU" sz="2000" b="1" kern="1200" dirty="0" smtClean="0">
              <a:latin typeface="+mj-lt"/>
            </a:rPr>
            <a:t>amelyért egy tagállam a felelős</a:t>
          </a:r>
          <a:r>
            <a:rPr lang="hu-HU" sz="2000" kern="1200" dirty="0" smtClean="0">
              <a:latin typeface="+mj-lt"/>
            </a:rPr>
            <a:t>.</a:t>
          </a:r>
        </a:p>
        <a:p>
          <a:pPr lvl="0" algn="just" defTabSz="889000">
            <a:lnSpc>
              <a:spcPct val="90000"/>
            </a:lnSpc>
            <a:spcBef>
              <a:spcPct val="0"/>
            </a:spcBef>
            <a:spcAft>
              <a:spcPct val="35000"/>
            </a:spcAft>
          </a:pPr>
          <a:r>
            <a:rPr lang="hu-HU" sz="2000" b="1" kern="1200" dirty="0" smtClean="0">
              <a:latin typeface="+mj-lt"/>
            </a:rPr>
            <a:t>A Bíróság megállapította</a:t>
          </a:r>
          <a:r>
            <a:rPr lang="hu-HU" sz="2000" kern="1200" dirty="0" smtClean="0">
              <a:latin typeface="+mj-lt"/>
            </a:rPr>
            <a:t>, hogy elengedhetetlen megteremteni a </a:t>
          </a:r>
          <a:r>
            <a:rPr lang="hu-HU" sz="2000" b="1" kern="1200" dirty="0" smtClean="0">
              <a:latin typeface="+mj-lt"/>
            </a:rPr>
            <a:t>tagállammal szembeni jogorvoslat lehetőségét</a:t>
          </a:r>
          <a:r>
            <a:rPr lang="hu-HU" sz="2000" kern="1200" dirty="0" smtClean="0">
              <a:latin typeface="+mj-lt"/>
            </a:rPr>
            <a:t>, amelyek esetében a károk megtérítésére vonatkozó tartalmi és formai követelmények nem lehetnek kevésbé kedvezőek, mint hasonló jellegű, nemzeti jogon alapuló igényre vonatkozó feltételek, valamint nem lehetnek olyanok, hogy gyakorlatilag lehetetlenné vagy rendkívül nehézzé tegyék a kártérítés elérését.</a:t>
          </a:r>
          <a:r>
            <a:rPr lang="hu-HU" sz="2000" kern="1200" dirty="0" smtClean="0"/>
            <a:t> </a:t>
          </a:r>
          <a:endParaRPr lang="hu-HU" sz="2000" kern="1200" dirty="0"/>
        </a:p>
      </dsp:txBody>
      <dsp:txXfrm>
        <a:off x="233028" y="233052"/>
        <a:ext cx="8174904" cy="43075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A8242-D5D6-43B9-BEAD-BC02B98D12B5}">
      <dsp:nvSpPr>
        <dsp:cNvPr id="0" name=""/>
        <dsp:cNvSpPr/>
      </dsp:nvSpPr>
      <dsp:spPr>
        <a:xfrm>
          <a:off x="0" y="216967"/>
          <a:ext cx="8784976" cy="489060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just" defTabSz="844550" rtl="0">
            <a:lnSpc>
              <a:spcPct val="90000"/>
            </a:lnSpc>
            <a:spcBef>
              <a:spcPct val="0"/>
            </a:spcBef>
            <a:spcAft>
              <a:spcPct val="35000"/>
            </a:spcAft>
          </a:pPr>
          <a:r>
            <a:rPr lang="hu-HU" sz="1900" kern="1200" dirty="0" smtClean="0">
              <a:latin typeface="+mj-lt"/>
            </a:rPr>
            <a:t>A </a:t>
          </a:r>
          <a:r>
            <a:rPr lang="hu-HU" sz="1900" kern="1200" dirty="0" err="1" smtClean="0">
              <a:latin typeface="+mj-lt"/>
            </a:rPr>
            <a:t>Brasserie</a:t>
          </a:r>
          <a:r>
            <a:rPr lang="hu-HU" sz="1900" kern="1200" dirty="0" smtClean="0">
              <a:latin typeface="+mj-lt"/>
            </a:rPr>
            <a:t> du </a:t>
          </a:r>
          <a:r>
            <a:rPr lang="hu-HU" sz="1900" kern="1200" dirty="0" err="1" smtClean="0">
              <a:latin typeface="+mj-lt"/>
            </a:rPr>
            <a:t>Pecheur</a:t>
          </a:r>
          <a:r>
            <a:rPr lang="hu-HU" sz="1900" kern="1200" dirty="0" smtClean="0">
              <a:latin typeface="+mj-lt"/>
            </a:rPr>
            <a:t> SA egy </a:t>
          </a:r>
          <a:r>
            <a:rPr lang="hu-HU" sz="1900" b="1" kern="1200" dirty="0" smtClean="0">
              <a:latin typeface="+mj-lt"/>
            </a:rPr>
            <a:t>francia sörgyár</a:t>
          </a:r>
          <a:r>
            <a:rPr lang="hu-HU" sz="1900" kern="1200" dirty="0" smtClean="0">
              <a:latin typeface="+mj-lt"/>
            </a:rPr>
            <a:t>, melynek székhelye </a:t>
          </a:r>
          <a:r>
            <a:rPr lang="hu-HU" sz="1900" kern="1200" dirty="0" err="1" smtClean="0">
              <a:latin typeface="+mj-lt"/>
            </a:rPr>
            <a:t>Schiltigheim</a:t>
          </a:r>
          <a:r>
            <a:rPr lang="hu-HU" sz="1900" kern="1200" dirty="0" smtClean="0">
              <a:latin typeface="+mj-lt"/>
            </a:rPr>
            <a:t>. </a:t>
          </a:r>
        </a:p>
        <a:p>
          <a:pPr lvl="0" algn="just" defTabSz="844550">
            <a:lnSpc>
              <a:spcPct val="90000"/>
            </a:lnSpc>
            <a:spcBef>
              <a:spcPct val="0"/>
            </a:spcBef>
            <a:spcAft>
              <a:spcPct val="35000"/>
            </a:spcAft>
          </a:pPr>
          <a:r>
            <a:rPr lang="hu-HU" sz="1900" kern="1200" dirty="0" smtClean="0">
              <a:latin typeface="+mj-lt"/>
            </a:rPr>
            <a:t>A </a:t>
          </a:r>
          <a:r>
            <a:rPr lang="hu-HU" sz="1900" kern="1200" dirty="0" err="1" smtClean="0">
              <a:latin typeface="+mj-lt"/>
            </a:rPr>
            <a:t>Brasserie</a:t>
          </a:r>
          <a:r>
            <a:rPr lang="hu-HU" sz="1900" kern="1200" dirty="0" smtClean="0">
              <a:latin typeface="+mj-lt"/>
            </a:rPr>
            <a:t> sörgyár Németországot </a:t>
          </a:r>
          <a:r>
            <a:rPr lang="hu-HU" sz="1900" b="1" kern="1200" dirty="0" smtClean="0">
              <a:latin typeface="+mj-lt"/>
            </a:rPr>
            <a:t>1.800.000 márka kártérítésre perelte egy német bíróság előtt</a:t>
          </a:r>
          <a:r>
            <a:rPr lang="hu-HU" sz="1900" kern="1200" dirty="0" smtClean="0">
              <a:latin typeface="+mj-lt"/>
            </a:rPr>
            <a:t>. </a:t>
          </a:r>
        </a:p>
        <a:p>
          <a:pPr lvl="0" algn="just" defTabSz="844550">
            <a:lnSpc>
              <a:spcPct val="90000"/>
            </a:lnSpc>
            <a:spcBef>
              <a:spcPct val="0"/>
            </a:spcBef>
            <a:spcAft>
              <a:spcPct val="35000"/>
            </a:spcAft>
          </a:pPr>
          <a:r>
            <a:rPr lang="hu-HU" sz="1900" b="1" kern="1200" dirty="0" smtClean="0">
              <a:latin typeface="+mj-lt"/>
            </a:rPr>
            <a:t>Ebben az összegben jelölte meg azon kárát</a:t>
          </a:r>
          <a:r>
            <a:rPr lang="hu-HU" sz="1900" kern="1200" dirty="0" smtClean="0">
              <a:latin typeface="+mj-lt"/>
            </a:rPr>
            <a:t>, ami abból adódott, hogy az 1987-ben az Európai Bíróság által is deklaráltan közösségi jogot sértő német „sörtisztasági” szabályozás következtében </a:t>
          </a:r>
          <a:r>
            <a:rPr lang="hu-HU" sz="1900" b="1" kern="1200" dirty="0" smtClean="0">
              <a:latin typeface="+mj-lt"/>
            </a:rPr>
            <a:t>1981 és 1987 között nem tudott sört exportálni a német piacra</a:t>
          </a:r>
          <a:r>
            <a:rPr lang="hu-HU" sz="1900" kern="1200" dirty="0" smtClean="0">
              <a:latin typeface="+mj-lt"/>
            </a:rPr>
            <a:t>. </a:t>
          </a:r>
        </a:p>
        <a:p>
          <a:pPr lvl="0" algn="just" defTabSz="844550">
            <a:lnSpc>
              <a:spcPct val="90000"/>
            </a:lnSpc>
            <a:spcBef>
              <a:spcPct val="0"/>
            </a:spcBef>
            <a:spcAft>
              <a:spcPct val="35000"/>
            </a:spcAft>
          </a:pPr>
          <a:r>
            <a:rPr lang="hu-HU" sz="1900" kern="1200" dirty="0" smtClean="0">
              <a:latin typeface="+mj-lt"/>
            </a:rPr>
            <a:t>A </a:t>
          </a:r>
          <a:r>
            <a:rPr lang="hu-HU" sz="1900" kern="1200" dirty="0" err="1" smtClean="0">
              <a:latin typeface="+mj-lt"/>
            </a:rPr>
            <a:t>Brasserie</a:t>
          </a:r>
          <a:r>
            <a:rPr lang="hu-HU" sz="1900" kern="1200" dirty="0" smtClean="0">
              <a:latin typeface="+mj-lt"/>
            </a:rPr>
            <a:t> keresetét </a:t>
          </a:r>
          <a:r>
            <a:rPr lang="hu-HU" sz="1900" b="1" kern="1200" dirty="0" smtClean="0">
              <a:latin typeface="+mj-lt"/>
            </a:rPr>
            <a:t>az első fokon eljárt német bíróság elutasította</a:t>
          </a:r>
          <a:r>
            <a:rPr lang="hu-HU" sz="1900" kern="1200" dirty="0" smtClean="0">
              <a:latin typeface="+mj-lt"/>
            </a:rPr>
            <a:t>, fellebbezés folytán azonban a Szövetségi Legfelsőbb Bírósághoz, a </a:t>
          </a:r>
          <a:r>
            <a:rPr lang="hu-HU" sz="1900" kern="1200" dirty="0" err="1" smtClean="0">
              <a:latin typeface="+mj-lt"/>
            </a:rPr>
            <a:t>Bundesgerichtshof-hoz</a:t>
          </a:r>
          <a:r>
            <a:rPr lang="hu-HU" sz="1900" kern="1200" dirty="0" smtClean="0">
              <a:latin typeface="+mj-lt"/>
            </a:rPr>
            <a:t> került az ügy. </a:t>
          </a:r>
        </a:p>
        <a:p>
          <a:pPr lvl="0" algn="just" defTabSz="844550">
            <a:lnSpc>
              <a:spcPct val="90000"/>
            </a:lnSpc>
            <a:spcBef>
              <a:spcPct val="0"/>
            </a:spcBef>
            <a:spcAft>
              <a:spcPct val="35000"/>
            </a:spcAft>
          </a:pPr>
          <a:r>
            <a:rPr lang="hu-HU" sz="1900" kern="1200" dirty="0" smtClean="0">
              <a:latin typeface="+mj-lt"/>
            </a:rPr>
            <a:t>A </a:t>
          </a:r>
          <a:r>
            <a:rPr lang="hu-HU" sz="1900" kern="1200" dirty="0" err="1" smtClean="0">
              <a:latin typeface="+mj-lt"/>
            </a:rPr>
            <a:t>Bundesgerichtshof</a:t>
          </a:r>
          <a:r>
            <a:rPr lang="hu-HU" sz="1900" kern="1200" dirty="0" smtClean="0">
              <a:latin typeface="+mj-lt"/>
            </a:rPr>
            <a:t> </a:t>
          </a:r>
          <a:r>
            <a:rPr lang="hu-HU" sz="1900" kern="1200" dirty="0" err="1" smtClean="0">
              <a:latin typeface="+mj-lt"/>
            </a:rPr>
            <a:t>a</a:t>
          </a:r>
          <a:r>
            <a:rPr lang="hu-HU" sz="1900" kern="1200" dirty="0" smtClean="0">
              <a:latin typeface="+mj-lt"/>
            </a:rPr>
            <a:t> </a:t>
          </a:r>
          <a:r>
            <a:rPr lang="hu-HU" sz="1900" kern="1200" dirty="0" err="1" smtClean="0">
              <a:latin typeface="+mj-lt"/>
            </a:rPr>
            <a:t>Brasserie</a:t>
          </a:r>
          <a:r>
            <a:rPr lang="hu-HU" sz="1900" kern="1200" dirty="0" smtClean="0">
              <a:latin typeface="+mj-lt"/>
            </a:rPr>
            <a:t> ügy elbírálásához </a:t>
          </a:r>
          <a:r>
            <a:rPr lang="hu-HU" sz="1900" b="1" kern="1200" dirty="0" smtClean="0">
              <a:latin typeface="+mj-lt"/>
            </a:rPr>
            <a:t>előzetes határozatot kért az EK Szerződés 177. Cikke alapján az Európai Bíróságtól</a:t>
          </a:r>
          <a:r>
            <a:rPr lang="hu-HU" sz="1900" kern="1200" dirty="0" smtClean="0">
              <a:latin typeface="+mj-lt"/>
            </a:rPr>
            <a:t>. </a:t>
          </a:r>
        </a:p>
        <a:p>
          <a:pPr lvl="0" algn="just" defTabSz="844550">
            <a:lnSpc>
              <a:spcPct val="90000"/>
            </a:lnSpc>
            <a:spcBef>
              <a:spcPct val="0"/>
            </a:spcBef>
            <a:spcAft>
              <a:spcPct val="35000"/>
            </a:spcAft>
          </a:pPr>
          <a:r>
            <a:rPr lang="hu-HU" sz="1900" kern="1200" dirty="0" smtClean="0">
              <a:latin typeface="+mj-lt"/>
            </a:rPr>
            <a:t>A </a:t>
          </a:r>
          <a:r>
            <a:rPr lang="hu-HU" sz="1900" kern="1200" dirty="0" err="1" smtClean="0">
              <a:latin typeface="+mj-lt"/>
            </a:rPr>
            <a:t>Bundesgerichtshof</a:t>
          </a:r>
          <a:r>
            <a:rPr lang="hu-HU" sz="1900" kern="1200" dirty="0" smtClean="0">
              <a:latin typeface="+mj-lt"/>
            </a:rPr>
            <a:t> lényegében azt kérdezte az Európai Bíróságtól, hogy </a:t>
          </a:r>
          <a:r>
            <a:rPr lang="hu-HU" sz="1900" b="1" kern="1200" dirty="0" smtClean="0">
              <a:latin typeface="+mj-lt"/>
            </a:rPr>
            <a:t>Németországot terheli-e állami kárfelelősség a közösségi jog megsértése miatt a felperes francia sörgyárral szemben</a:t>
          </a:r>
          <a:r>
            <a:rPr lang="hu-HU" sz="1900" kern="1200" dirty="0" smtClean="0">
              <a:latin typeface="+mj-lt"/>
            </a:rPr>
            <a:t>.</a:t>
          </a:r>
          <a:endParaRPr lang="hu-HU" sz="1900" kern="1200" dirty="0"/>
        </a:p>
      </dsp:txBody>
      <dsp:txXfrm>
        <a:off x="238739" y="455706"/>
        <a:ext cx="8307498" cy="44131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D490A-85FA-4577-92C0-D53B932151D7}">
      <dsp:nvSpPr>
        <dsp:cNvPr id="0" name=""/>
        <dsp:cNvSpPr/>
      </dsp:nvSpPr>
      <dsp:spPr>
        <a:xfrm>
          <a:off x="0" y="485774"/>
          <a:ext cx="8582561" cy="395460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hu-HU" sz="2000" b="1" kern="1200" dirty="0" smtClean="0">
              <a:latin typeface="+mj-lt"/>
            </a:rPr>
            <a:t>A </a:t>
          </a:r>
          <a:r>
            <a:rPr lang="hu-HU" sz="2000" b="1" kern="1200" dirty="0" err="1" smtClean="0">
              <a:latin typeface="+mj-lt"/>
            </a:rPr>
            <a:t>Brasserie-ügy</a:t>
          </a:r>
          <a:r>
            <a:rPr lang="hu-HU" sz="2000" b="1" kern="1200" dirty="0" smtClean="0">
              <a:latin typeface="+mj-lt"/>
            </a:rPr>
            <a:t> előzményét </a:t>
          </a:r>
          <a:r>
            <a:rPr lang="hu-HU" sz="2000" kern="1200" dirty="0" smtClean="0">
              <a:latin typeface="+mj-lt"/>
            </a:rPr>
            <a:t>az Európai Bíróságnak egy 1987. évi ítélete képezte. </a:t>
          </a:r>
        </a:p>
        <a:p>
          <a:pPr lvl="0" algn="just" defTabSz="889000" rtl="0">
            <a:lnSpc>
              <a:spcPct val="90000"/>
            </a:lnSpc>
            <a:spcBef>
              <a:spcPct val="0"/>
            </a:spcBef>
            <a:spcAft>
              <a:spcPct val="35000"/>
            </a:spcAft>
          </a:pPr>
          <a:r>
            <a:rPr lang="hu-HU" sz="2000" kern="1200" dirty="0" smtClean="0">
              <a:latin typeface="+mj-lt"/>
            </a:rPr>
            <a:t>Ebben az EGK Bizottsága 1984-ben benyújtott kérelmének megfelelően Németország álláspontjával szemben azt állapította meg az Európai Bíróság a német „sörtisztasági” </a:t>
          </a:r>
          <a:r>
            <a:rPr lang="hu-HU" sz="2000" kern="1200" dirty="0" err="1" smtClean="0">
              <a:latin typeface="+mj-lt"/>
            </a:rPr>
            <a:t>szabályozás-ról</a:t>
          </a:r>
          <a:r>
            <a:rPr lang="hu-HU" sz="2000" kern="1200" dirty="0" smtClean="0">
              <a:latin typeface="+mj-lt"/>
            </a:rPr>
            <a:t>, hogy az sértette az EGK Szerződés 30. cikkét.</a:t>
          </a:r>
        </a:p>
        <a:p>
          <a:pPr lvl="0" algn="just" defTabSz="889000">
            <a:lnSpc>
              <a:spcPct val="90000"/>
            </a:lnSpc>
            <a:spcBef>
              <a:spcPct val="0"/>
            </a:spcBef>
            <a:spcAft>
              <a:spcPct val="35000"/>
            </a:spcAft>
          </a:pPr>
          <a:r>
            <a:rPr lang="hu-HU" sz="2000" kern="1200" dirty="0" smtClean="0">
              <a:latin typeface="+mj-lt"/>
            </a:rPr>
            <a:t>A </a:t>
          </a:r>
          <a:r>
            <a:rPr lang="hu-HU" sz="2000" kern="1200" dirty="0" err="1" smtClean="0">
              <a:latin typeface="+mj-lt"/>
            </a:rPr>
            <a:t>Brasserie</a:t>
          </a:r>
          <a:r>
            <a:rPr lang="hu-HU" sz="2000" kern="1200" dirty="0" smtClean="0">
              <a:latin typeface="+mj-lt"/>
            </a:rPr>
            <a:t> du </a:t>
          </a:r>
          <a:r>
            <a:rPr lang="hu-HU" sz="2000" kern="1200" dirty="0" err="1" smtClean="0">
              <a:latin typeface="+mj-lt"/>
            </a:rPr>
            <a:t>Pecheur</a:t>
          </a:r>
          <a:r>
            <a:rPr lang="hu-HU" sz="2000" kern="1200" dirty="0" smtClean="0">
              <a:latin typeface="+mj-lt"/>
            </a:rPr>
            <a:t>, francia társaság azt állította, hogy 1981 végén rákényszerült Németországba irányuló </a:t>
          </a:r>
          <a:r>
            <a:rPr lang="hu-HU" sz="2000" b="1" kern="1200" dirty="0" smtClean="0">
              <a:latin typeface="+mj-lt"/>
            </a:rPr>
            <a:t>sörexportjának feladására</a:t>
          </a:r>
          <a:r>
            <a:rPr lang="hu-HU" sz="2000" kern="1200" dirty="0" smtClean="0">
              <a:latin typeface="+mj-lt"/>
            </a:rPr>
            <a:t>, mert az illetékes </a:t>
          </a:r>
          <a:r>
            <a:rPr lang="hu-HU" sz="2000" b="1" kern="1200" dirty="0" smtClean="0">
              <a:latin typeface="+mj-lt"/>
            </a:rPr>
            <a:t>német hatóságok úgy vélték, hogy az általa előállított sör nem felelt meg az 1952. március 14-i </a:t>
          </a:r>
          <a:r>
            <a:rPr lang="hu-HU" sz="2000" b="1" kern="1200" dirty="0" err="1" smtClean="0">
              <a:latin typeface="+mj-lt"/>
            </a:rPr>
            <a:t>Biersteuergesetz</a:t>
          </a:r>
          <a:r>
            <a:rPr lang="hu-HU" sz="2000" b="1" kern="1200" dirty="0" smtClean="0">
              <a:latin typeface="+mj-lt"/>
            </a:rPr>
            <a:t> </a:t>
          </a:r>
          <a:r>
            <a:rPr lang="hu-HU" sz="2000" kern="1200" dirty="0" smtClean="0">
              <a:latin typeface="+mj-lt"/>
            </a:rPr>
            <a:t>(söradóról szóló törvény, „</a:t>
          </a:r>
          <a:r>
            <a:rPr lang="hu-HU" sz="2000" kern="1200" dirty="0" err="1" smtClean="0">
              <a:latin typeface="+mj-lt"/>
            </a:rPr>
            <a:t>BStG</a:t>
          </a:r>
          <a:r>
            <a:rPr lang="hu-HU" sz="2000" kern="1200" dirty="0" smtClean="0">
              <a:latin typeface="+mj-lt"/>
            </a:rPr>
            <a:t>”) 9. és 10. §</a:t>
          </a:r>
          <a:r>
            <a:rPr lang="hu-HU" sz="2000" kern="1200" dirty="0" err="1" smtClean="0">
              <a:latin typeface="+mj-lt"/>
            </a:rPr>
            <a:t>-ában</a:t>
          </a:r>
          <a:r>
            <a:rPr lang="hu-HU" sz="2000" kern="1200" dirty="0" smtClean="0">
              <a:latin typeface="+mj-lt"/>
            </a:rPr>
            <a:t> foglalt </a:t>
          </a:r>
          <a:r>
            <a:rPr lang="hu-HU" sz="2000" b="1" kern="1200" dirty="0" err="1" smtClean="0">
              <a:latin typeface="+mj-lt"/>
            </a:rPr>
            <a:t>Reinheitsgebot-nak</a:t>
          </a:r>
          <a:r>
            <a:rPr lang="hu-HU" sz="2000" kern="1200" dirty="0" smtClean="0">
              <a:latin typeface="+mj-lt"/>
            </a:rPr>
            <a:t> (tisztasági követelménynek) a törvény 1976. december 14-i módosítása szerint.</a:t>
          </a:r>
          <a:endParaRPr lang="hu-HU" sz="2000" kern="1200" dirty="0"/>
        </a:p>
      </dsp:txBody>
      <dsp:txXfrm>
        <a:off x="193048" y="678822"/>
        <a:ext cx="8196465" cy="35685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5151C-28C9-4074-8F6A-37D0C0A04DAE}">
      <dsp:nvSpPr>
        <dsp:cNvPr id="0" name=""/>
        <dsp:cNvSpPr/>
      </dsp:nvSpPr>
      <dsp:spPr>
        <a:xfrm>
          <a:off x="0" y="178583"/>
          <a:ext cx="8280920" cy="2413704"/>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hu-HU" sz="2400" kern="1200" dirty="0" smtClean="0"/>
            <a:t>A </a:t>
          </a:r>
          <a:r>
            <a:rPr lang="hu-HU" sz="2400" kern="1200" dirty="0" err="1" smtClean="0"/>
            <a:t>Bundesgerichtshof</a:t>
          </a:r>
          <a:r>
            <a:rPr lang="hu-HU" sz="2400" kern="1200" dirty="0" smtClean="0"/>
            <a:t> által az Európai Bírósághoz címzett kérdések érintették az </a:t>
          </a:r>
          <a:r>
            <a:rPr lang="hu-HU" sz="2400" b="1" kern="1200" dirty="0" smtClean="0"/>
            <a:t>állami kárfelelősség vétkességhez </a:t>
          </a:r>
          <a:r>
            <a:rPr lang="hu-HU" sz="2400" kern="1200" dirty="0" smtClean="0"/>
            <a:t>(szándékosság vagy gondatlanság) köthetőségének és a </a:t>
          </a:r>
          <a:r>
            <a:rPr lang="hu-HU" sz="2400" b="1" kern="1200" dirty="0" smtClean="0"/>
            <a:t>kártérítés mértékének </a:t>
          </a:r>
          <a:r>
            <a:rPr lang="hu-HU" sz="2400" kern="1200" dirty="0" smtClean="0"/>
            <a:t>(csak a tényleges kárra terjedjen ki, vagy pedig a pénzügyi veszteséget és a profit-veszteséget is magába foglalja a teljes kártérítés) problémáit is.</a:t>
          </a:r>
          <a:endParaRPr lang="hu-HU" sz="2400" kern="1200" dirty="0"/>
        </a:p>
      </dsp:txBody>
      <dsp:txXfrm>
        <a:off x="117827" y="296410"/>
        <a:ext cx="8045266" cy="21780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7907F0-39CE-4AEE-A7CE-8ECA25978D79}">
      <dsp:nvSpPr>
        <dsp:cNvPr id="0" name=""/>
        <dsp:cNvSpPr/>
      </dsp:nvSpPr>
      <dsp:spPr>
        <a:xfrm>
          <a:off x="0" y="191108"/>
          <a:ext cx="8676456" cy="470897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just" defTabSz="844550" rtl="0">
            <a:lnSpc>
              <a:spcPct val="90000"/>
            </a:lnSpc>
            <a:spcBef>
              <a:spcPct val="0"/>
            </a:spcBef>
            <a:spcAft>
              <a:spcPct val="35000"/>
            </a:spcAft>
          </a:pPr>
          <a:r>
            <a:rPr lang="hu-HU" sz="1900" kern="1200" dirty="0" smtClean="0">
              <a:latin typeface="+mj-lt"/>
            </a:rPr>
            <a:t>Az Európai Bíróság a </a:t>
          </a:r>
          <a:r>
            <a:rPr lang="hu-HU" sz="1900" b="1" kern="1200" dirty="0" err="1" smtClean="0">
              <a:latin typeface="+mj-lt"/>
            </a:rPr>
            <a:t>Brasserie</a:t>
          </a:r>
          <a:r>
            <a:rPr lang="hu-HU" sz="1900" b="1" kern="1200" dirty="0" smtClean="0">
              <a:latin typeface="+mj-lt"/>
            </a:rPr>
            <a:t> üggyel együtt tárgyalta az úgynevezett „</a:t>
          </a:r>
          <a:r>
            <a:rPr lang="hu-HU" sz="1900" b="1" kern="1200" dirty="0" err="1" smtClean="0">
              <a:latin typeface="+mj-lt"/>
            </a:rPr>
            <a:t>Factortame</a:t>
          </a:r>
          <a:r>
            <a:rPr lang="hu-HU" sz="1900" b="1" kern="1200" dirty="0" smtClean="0">
              <a:latin typeface="+mj-lt"/>
            </a:rPr>
            <a:t> III” ügyet is</a:t>
          </a:r>
          <a:r>
            <a:rPr lang="hu-HU" sz="1900" kern="1200" dirty="0" smtClean="0">
              <a:latin typeface="+mj-lt"/>
            </a:rPr>
            <a:t>, amelyben </a:t>
          </a:r>
          <a:r>
            <a:rPr lang="hu-HU" sz="1900" b="1" kern="1200" dirty="0" smtClean="0">
              <a:latin typeface="+mj-lt"/>
            </a:rPr>
            <a:t>97 felperes nyújtott be </a:t>
          </a:r>
          <a:r>
            <a:rPr lang="hu-HU" sz="1900" kern="1200" dirty="0" smtClean="0">
              <a:latin typeface="+mj-lt"/>
            </a:rPr>
            <a:t>kártérítési keresetet angol bíróság előtt az angol állammal szemben. </a:t>
          </a:r>
        </a:p>
        <a:p>
          <a:pPr lvl="0" algn="just" defTabSz="844550">
            <a:lnSpc>
              <a:spcPct val="90000"/>
            </a:lnSpc>
            <a:spcBef>
              <a:spcPct val="0"/>
            </a:spcBef>
            <a:spcAft>
              <a:spcPct val="35000"/>
            </a:spcAft>
          </a:pPr>
          <a:r>
            <a:rPr lang="hu-HU" sz="1900" b="1" kern="1200" dirty="0" smtClean="0">
              <a:latin typeface="+mj-lt"/>
            </a:rPr>
            <a:t>Állításuk szerint egy angol törvény</a:t>
          </a:r>
          <a:r>
            <a:rPr lang="hu-HU" sz="1900" kern="1200" dirty="0" smtClean="0">
              <a:latin typeface="+mj-lt"/>
            </a:rPr>
            <a:t>, az 1988. évi Merchant </a:t>
          </a:r>
          <a:r>
            <a:rPr lang="hu-HU" sz="1900" kern="1200" dirty="0" err="1" smtClean="0">
              <a:latin typeface="+mj-lt"/>
            </a:rPr>
            <a:t>Shipping</a:t>
          </a:r>
          <a:r>
            <a:rPr lang="hu-HU" sz="1900" kern="1200" dirty="0" smtClean="0">
              <a:latin typeface="+mj-lt"/>
            </a:rPr>
            <a:t> </a:t>
          </a:r>
          <a:r>
            <a:rPr lang="hu-HU" sz="1900" kern="1200" dirty="0" err="1" smtClean="0">
              <a:latin typeface="+mj-lt"/>
            </a:rPr>
            <a:t>Act</a:t>
          </a:r>
          <a:r>
            <a:rPr lang="hu-HU" sz="1900" kern="1200" dirty="0" smtClean="0">
              <a:latin typeface="+mj-lt"/>
            </a:rPr>
            <a:t> alkalmazása következtében </a:t>
          </a:r>
          <a:r>
            <a:rPr lang="hu-HU" sz="1900" b="1" kern="1200" dirty="0" smtClean="0">
              <a:latin typeface="+mj-lt"/>
            </a:rPr>
            <a:t>keletkezett káruk</a:t>
          </a:r>
          <a:r>
            <a:rPr lang="hu-HU" sz="1900" kern="1200" dirty="0" smtClean="0">
              <a:latin typeface="+mj-lt"/>
            </a:rPr>
            <a:t>, ugyanis ez </a:t>
          </a:r>
          <a:r>
            <a:rPr lang="hu-HU" sz="1900" b="1" kern="1200" dirty="0" smtClean="0">
              <a:latin typeface="+mj-lt"/>
            </a:rPr>
            <a:t>új regiszter </a:t>
          </a:r>
          <a:r>
            <a:rPr lang="hu-HU" sz="1900" kern="1200" dirty="0" smtClean="0">
              <a:latin typeface="+mj-lt"/>
            </a:rPr>
            <a:t>rendszert vezetett be minden brit halászhajó számára. </a:t>
          </a:r>
        </a:p>
        <a:p>
          <a:pPr lvl="0" algn="just" defTabSz="844550">
            <a:lnSpc>
              <a:spcPct val="90000"/>
            </a:lnSpc>
            <a:spcBef>
              <a:spcPct val="0"/>
            </a:spcBef>
            <a:spcAft>
              <a:spcPct val="35000"/>
            </a:spcAft>
          </a:pPr>
          <a:r>
            <a:rPr lang="hu-HU" sz="1900" kern="1200" dirty="0" smtClean="0">
              <a:latin typeface="+mj-lt"/>
            </a:rPr>
            <a:t>Az újbóli regisztráció kötelezettsége érintette a már korábban regisztrált hajókat is. </a:t>
          </a:r>
        </a:p>
        <a:p>
          <a:pPr lvl="0" algn="just" defTabSz="844550">
            <a:lnSpc>
              <a:spcPct val="90000"/>
            </a:lnSpc>
            <a:spcBef>
              <a:spcPct val="0"/>
            </a:spcBef>
            <a:spcAft>
              <a:spcPct val="35000"/>
            </a:spcAft>
          </a:pPr>
          <a:r>
            <a:rPr lang="hu-HU" sz="1900" b="1" kern="1200" dirty="0" smtClean="0">
              <a:latin typeface="+mj-lt"/>
            </a:rPr>
            <a:t>Főként azt sérelmezték a felperesek</a:t>
          </a:r>
          <a:r>
            <a:rPr lang="hu-HU" sz="1900" kern="1200" dirty="0" smtClean="0">
              <a:latin typeface="+mj-lt"/>
            </a:rPr>
            <a:t>, hogy az 1989. április 1-jén hatályba lépett új regisztrációs rendszer a </a:t>
          </a:r>
          <a:r>
            <a:rPr lang="hu-HU" sz="1900" b="1" kern="1200" dirty="0" smtClean="0">
              <a:latin typeface="+mj-lt"/>
            </a:rPr>
            <a:t>korábbinál szigorúbb feltételeket vezetett be </a:t>
          </a:r>
          <a:r>
            <a:rPr lang="hu-HU" sz="1900" kern="1200" dirty="0" smtClean="0">
              <a:latin typeface="+mj-lt"/>
            </a:rPr>
            <a:t>a tulajdonosi jogokat gyakorló természetes személyek és jogi személyek állampolgársági, tartózkodási helyi, lakhelyi, székhelyi körülményeinek megítéléséhez. </a:t>
          </a:r>
        </a:p>
        <a:p>
          <a:pPr lvl="0" algn="just" defTabSz="844550">
            <a:lnSpc>
              <a:spcPct val="90000"/>
            </a:lnSpc>
            <a:spcBef>
              <a:spcPct val="0"/>
            </a:spcBef>
            <a:spcAft>
              <a:spcPct val="35000"/>
            </a:spcAft>
          </a:pPr>
          <a:r>
            <a:rPr lang="hu-HU" sz="1900" kern="1200" dirty="0" smtClean="0">
              <a:latin typeface="+mj-lt"/>
            </a:rPr>
            <a:t>Azok pedig, akik az új, szigorúbb feltételeknek nem feleltek meg, nem hajózhattak brit zászló alatt.</a:t>
          </a:r>
          <a:endParaRPr lang="hu-HU" sz="1900" kern="1200" dirty="0"/>
        </a:p>
      </dsp:txBody>
      <dsp:txXfrm>
        <a:off x="229873" y="420981"/>
        <a:ext cx="8216710" cy="42492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60C4C-37BF-4B7D-B2EC-F9FD5281207F}">
      <dsp:nvSpPr>
        <dsp:cNvPr id="0" name=""/>
        <dsp:cNvSpPr/>
      </dsp:nvSpPr>
      <dsp:spPr>
        <a:xfrm>
          <a:off x="0" y="249764"/>
          <a:ext cx="8392556" cy="4801679"/>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hu-HU" sz="1800" b="1" kern="1200" dirty="0" smtClean="0">
              <a:latin typeface="+mj-lt"/>
            </a:rPr>
            <a:t>Az Európai Bíróság 1996. március 5-én hirdetett ítéletet az egyesített </a:t>
          </a:r>
          <a:r>
            <a:rPr lang="hu-HU" sz="1800" b="1" kern="1200" dirty="0" err="1" smtClean="0">
              <a:latin typeface="+mj-lt"/>
            </a:rPr>
            <a:t>Brasserie</a:t>
          </a:r>
          <a:r>
            <a:rPr lang="hu-HU" sz="1800" b="1" kern="1200" dirty="0" smtClean="0">
              <a:latin typeface="+mj-lt"/>
            </a:rPr>
            <a:t> és </a:t>
          </a:r>
          <a:r>
            <a:rPr lang="hu-HU" sz="1800" b="1" kern="1200" dirty="0" err="1" smtClean="0">
              <a:latin typeface="+mj-lt"/>
            </a:rPr>
            <a:t>Factortame</a:t>
          </a:r>
          <a:r>
            <a:rPr lang="hu-HU" sz="1800" b="1" kern="1200" dirty="0" smtClean="0">
              <a:latin typeface="+mj-lt"/>
            </a:rPr>
            <a:t> III ügyekben</a:t>
          </a:r>
          <a:r>
            <a:rPr lang="hu-HU" sz="1800" kern="1200" dirty="0" smtClean="0">
              <a:latin typeface="+mj-lt"/>
            </a:rPr>
            <a:t>.</a:t>
          </a:r>
        </a:p>
        <a:p>
          <a:pPr lvl="0" algn="just" defTabSz="800100">
            <a:lnSpc>
              <a:spcPct val="90000"/>
            </a:lnSpc>
            <a:spcBef>
              <a:spcPct val="0"/>
            </a:spcBef>
            <a:spcAft>
              <a:spcPct val="35000"/>
            </a:spcAft>
          </a:pPr>
          <a:r>
            <a:rPr lang="hu-HU" sz="1800" kern="1200" dirty="0" smtClean="0">
              <a:latin typeface="+mj-lt"/>
            </a:rPr>
            <a:t>Alkalmazni kell azt a elvet, mely szerint a </a:t>
          </a:r>
          <a:r>
            <a:rPr lang="hu-HU" sz="1800" b="1" kern="1200" dirty="0" smtClean="0">
              <a:latin typeface="+mj-lt"/>
            </a:rPr>
            <a:t>tagállam köteles megtéríteni </a:t>
          </a:r>
          <a:r>
            <a:rPr lang="hu-HU" sz="1800" kern="1200" dirty="0" smtClean="0">
              <a:latin typeface="+mj-lt"/>
            </a:rPr>
            <a:t>az egyéneknek a közösségi jog </a:t>
          </a:r>
          <a:r>
            <a:rPr lang="hu-HU" sz="1800" b="1" kern="1200" dirty="0" smtClean="0">
              <a:latin typeface="+mj-lt"/>
            </a:rPr>
            <a:t>állam általi megsértésével okozott kárt </a:t>
          </a:r>
          <a:r>
            <a:rPr lang="hu-HU" sz="1800" kern="1200" dirty="0" smtClean="0">
              <a:latin typeface="+mj-lt"/>
            </a:rPr>
            <a:t>abban az esetben is, ha a nemzeti törvényhozás felelős a kérdéses jogsértésért.</a:t>
          </a:r>
        </a:p>
        <a:p>
          <a:pPr lvl="0" algn="just" defTabSz="800100">
            <a:lnSpc>
              <a:spcPct val="90000"/>
            </a:lnSpc>
            <a:spcBef>
              <a:spcPct val="0"/>
            </a:spcBef>
            <a:spcAft>
              <a:spcPct val="35000"/>
            </a:spcAft>
          </a:pPr>
          <a:r>
            <a:rPr lang="hu-HU" sz="1800" kern="1200" dirty="0" smtClean="0">
              <a:latin typeface="+mj-lt"/>
            </a:rPr>
            <a:t>A törvényhozási aktus által károsodó egyének </a:t>
          </a:r>
          <a:r>
            <a:rPr lang="hu-HU" sz="1800" b="1" kern="1200" dirty="0" smtClean="0">
              <a:latin typeface="+mj-lt"/>
            </a:rPr>
            <a:t>akkor jogosultak kártérítésre</a:t>
          </a:r>
          <a:r>
            <a:rPr lang="hu-HU" sz="1800" kern="1200" dirty="0" smtClean="0">
              <a:latin typeface="+mj-lt"/>
            </a:rPr>
            <a:t>, </a:t>
          </a:r>
          <a:r>
            <a:rPr lang="hu-HU" sz="1800" b="1" kern="1200" dirty="0" smtClean="0">
              <a:latin typeface="+mj-lt"/>
            </a:rPr>
            <a:t>ha a megsértett közösségi jogszabály alanyi jogokat szándékozott rájuk ruházni, ha a jogsértés megfelelően súlyos, és okozati kapcsolat áll fenn a jogsértés és az egyének által elszenvedett kár között</a:t>
          </a:r>
          <a:r>
            <a:rPr lang="hu-HU" sz="1800" kern="1200" dirty="0" smtClean="0">
              <a:latin typeface="+mj-lt"/>
            </a:rPr>
            <a:t>. </a:t>
          </a:r>
        </a:p>
        <a:p>
          <a:pPr lvl="0" algn="just" defTabSz="800100">
            <a:lnSpc>
              <a:spcPct val="90000"/>
            </a:lnSpc>
            <a:spcBef>
              <a:spcPct val="0"/>
            </a:spcBef>
            <a:spcAft>
              <a:spcPct val="35000"/>
            </a:spcAft>
          </a:pPr>
          <a:r>
            <a:rPr lang="hu-HU" sz="1800" kern="1200" dirty="0" smtClean="0">
              <a:latin typeface="+mj-lt"/>
            </a:rPr>
            <a:t>Ennek értelmében az állam meg kell hogy térítse a közösségi jog neki tulajdonítható megsértésének következtében előálló veszteséget és tényleges kárt, összhangban nemzeti felelősségi jogával. </a:t>
          </a:r>
        </a:p>
        <a:p>
          <a:pPr lvl="0" algn="just" defTabSz="800100">
            <a:lnSpc>
              <a:spcPct val="90000"/>
            </a:lnSpc>
            <a:spcBef>
              <a:spcPct val="0"/>
            </a:spcBef>
            <a:spcAft>
              <a:spcPct val="35000"/>
            </a:spcAft>
          </a:pPr>
          <a:r>
            <a:rPr lang="hu-HU" sz="1800" kern="1200" dirty="0" smtClean="0">
              <a:latin typeface="+mj-lt"/>
            </a:rPr>
            <a:t>Az alkalmazásra kerülő nemzeti jogszabályok által rögzített feltételek, azonban nem lehetnek kedvezőtlenebbek azoknál a feltételeknél, amelyeket a hasonló igényeknek az érvényesítéséhez az adott nemzeti jog előír, illetve gyakorlatilag nem </a:t>
          </a:r>
          <a:r>
            <a:rPr lang="hu-HU" sz="1800" kern="1200" dirty="0" err="1" smtClean="0">
              <a:latin typeface="+mj-lt"/>
            </a:rPr>
            <a:t>lehetetleníthetik</a:t>
          </a:r>
          <a:r>
            <a:rPr lang="hu-HU" sz="1800" kern="1200" dirty="0" smtClean="0">
              <a:latin typeface="+mj-lt"/>
            </a:rPr>
            <a:t>, vagy jelentősen nem nehezíthetik a kártérítés elérhetőségét.</a:t>
          </a:r>
          <a:endParaRPr lang="hu-HU" sz="1800" kern="1200" dirty="0"/>
        </a:p>
      </dsp:txBody>
      <dsp:txXfrm>
        <a:off x="234399" y="484163"/>
        <a:ext cx="7923758" cy="43328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hu-HU"/>
          </a:p>
        </p:txBody>
      </p:sp>
      <p:sp>
        <p:nvSpPr>
          <p:cNvPr id="89091"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hu-HU"/>
          </a:p>
        </p:txBody>
      </p:sp>
      <p:sp>
        <p:nvSpPr>
          <p:cNvPr id="36868" name="Rectangle 4"/>
          <p:cNvSpPr>
            <a:spLocks noGrp="1" noRot="1" noChangeAspect="1" noChangeArrowheads="1" noTextEdit="1"/>
          </p:cNvSpPr>
          <p:nvPr>
            <p:ph type="sldImg" idx="2"/>
          </p:nvPr>
        </p:nvSpPr>
        <p:spPr bwMode="auto">
          <a:xfrm>
            <a:off x="909638" y="744538"/>
            <a:ext cx="4964112"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677863" y="4714875"/>
            <a:ext cx="54260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89094" name="Rectangle 6"/>
          <p:cNvSpPr>
            <a:spLocks noGrp="1" noChangeArrowheads="1"/>
          </p:cNvSpPr>
          <p:nvPr>
            <p:ph type="ftr" sz="quarter" idx="4"/>
          </p:nvPr>
        </p:nvSpPr>
        <p:spPr bwMode="auto">
          <a:xfrm>
            <a:off x="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hu-HU"/>
          </a:p>
        </p:txBody>
      </p:sp>
      <p:sp>
        <p:nvSpPr>
          <p:cNvPr id="89095" name="Rectangle 7"/>
          <p:cNvSpPr>
            <a:spLocks noGrp="1" noChangeArrowheads="1"/>
          </p:cNvSpPr>
          <p:nvPr>
            <p:ph type="sldNum" sz="quarter" idx="5"/>
          </p:nvPr>
        </p:nvSpPr>
        <p:spPr bwMode="auto">
          <a:xfrm>
            <a:off x="384175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7AFDE10-B057-4073-A551-684EE9F7950A}" type="slidenum">
              <a:rPr lang="hu-HU" altLang="hu-HU"/>
              <a:pPr>
                <a:defRPr/>
              </a:pPr>
              <a:t>‹#›</a:t>
            </a:fld>
            <a:endParaRPr lang="hu-HU" altLang="hu-HU"/>
          </a:p>
        </p:txBody>
      </p:sp>
    </p:spTree>
    <p:extLst>
      <p:ext uri="{BB962C8B-B14F-4D97-AF65-F5344CB8AC3E}">
        <p14:creationId xmlns:p14="http://schemas.microsoft.com/office/powerpoint/2010/main" val="4082875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57919FA1-61FC-4C2F-99AE-03A4A272CB1B}" type="slidenum">
              <a:rPr lang="hu-HU" altLang="hu-HU"/>
              <a:pPr>
                <a:defRPr/>
              </a:pPr>
              <a:t>‹#›</a:t>
            </a:fld>
            <a:endParaRPr lang="hu-HU" altLang="hu-HU"/>
          </a:p>
        </p:txBody>
      </p:sp>
    </p:spTree>
    <p:extLst>
      <p:ext uri="{BB962C8B-B14F-4D97-AF65-F5344CB8AC3E}">
        <p14:creationId xmlns:p14="http://schemas.microsoft.com/office/powerpoint/2010/main" val="202736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7D066C82-E288-49C4-B5EB-21DF4620BC16}" type="slidenum">
              <a:rPr lang="hu-HU" altLang="hu-HU"/>
              <a:pPr>
                <a:defRPr/>
              </a:pPr>
              <a:t>‹#›</a:t>
            </a:fld>
            <a:endParaRPr lang="hu-HU" altLang="hu-HU"/>
          </a:p>
        </p:txBody>
      </p:sp>
    </p:spTree>
    <p:extLst>
      <p:ext uri="{BB962C8B-B14F-4D97-AF65-F5344CB8AC3E}">
        <p14:creationId xmlns:p14="http://schemas.microsoft.com/office/powerpoint/2010/main" val="3974762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CFC9AFC4-FA0E-4A2E-8B42-41721765A1EC}" type="slidenum">
              <a:rPr lang="hu-HU" altLang="hu-HU"/>
              <a:pPr>
                <a:defRPr/>
              </a:pPr>
              <a:t>‹#›</a:t>
            </a:fld>
            <a:endParaRPr lang="hu-HU" altLang="hu-HU"/>
          </a:p>
        </p:txBody>
      </p:sp>
    </p:spTree>
    <p:extLst>
      <p:ext uri="{BB962C8B-B14F-4D97-AF65-F5344CB8AC3E}">
        <p14:creationId xmlns:p14="http://schemas.microsoft.com/office/powerpoint/2010/main" val="29680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64F0E550-47E0-4263-94F7-3085B80921B5}" type="slidenum">
              <a:rPr lang="hu-HU" altLang="hu-HU"/>
              <a:pPr>
                <a:defRPr/>
              </a:pPr>
              <a:t>‹#›</a:t>
            </a:fld>
            <a:endParaRPr lang="hu-HU" altLang="hu-HU"/>
          </a:p>
        </p:txBody>
      </p:sp>
    </p:spTree>
    <p:extLst>
      <p:ext uri="{BB962C8B-B14F-4D97-AF65-F5344CB8AC3E}">
        <p14:creationId xmlns:p14="http://schemas.microsoft.com/office/powerpoint/2010/main" val="68186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82CA704B-509C-4FDA-BFA2-FD8E98432980}" type="slidenum">
              <a:rPr lang="hu-HU" altLang="hu-HU"/>
              <a:pPr>
                <a:defRPr/>
              </a:pPr>
              <a:t>‹#›</a:t>
            </a:fld>
            <a:endParaRPr lang="hu-HU" altLang="hu-HU"/>
          </a:p>
        </p:txBody>
      </p:sp>
    </p:spTree>
    <p:extLst>
      <p:ext uri="{BB962C8B-B14F-4D97-AF65-F5344CB8AC3E}">
        <p14:creationId xmlns:p14="http://schemas.microsoft.com/office/powerpoint/2010/main" val="58769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5C3D20ED-B299-49C9-9799-4EFDD04EC89A}" type="slidenum">
              <a:rPr lang="hu-HU" altLang="hu-HU"/>
              <a:pPr>
                <a:defRPr/>
              </a:pPr>
              <a:t>‹#›</a:t>
            </a:fld>
            <a:endParaRPr lang="hu-HU" altLang="hu-HU"/>
          </a:p>
        </p:txBody>
      </p:sp>
    </p:spTree>
    <p:extLst>
      <p:ext uri="{BB962C8B-B14F-4D97-AF65-F5344CB8AC3E}">
        <p14:creationId xmlns:p14="http://schemas.microsoft.com/office/powerpoint/2010/main" val="2790178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79369FEB-8D43-4585-AE1A-394F6C789883}" type="slidenum">
              <a:rPr lang="hu-HU" altLang="hu-HU"/>
              <a:pPr>
                <a:defRPr/>
              </a:pPr>
              <a:t>‹#›</a:t>
            </a:fld>
            <a:endParaRPr lang="hu-HU" altLang="hu-HU"/>
          </a:p>
        </p:txBody>
      </p:sp>
    </p:spTree>
    <p:extLst>
      <p:ext uri="{BB962C8B-B14F-4D97-AF65-F5344CB8AC3E}">
        <p14:creationId xmlns:p14="http://schemas.microsoft.com/office/powerpoint/2010/main" val="223436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938466A9-F6BB-479A-A37E-939744A90C3C}" type="slidenum">
              <a:rPr lang="hu-HU" altLang="hu-HU"/>
              <a:pPr>
                <a:defRPr/>
              </a:pPr>
              <a:t>‹#›</a:t>
            </a:fld>
            <a:endParaRPr lang="hu-HU" altLang="hu-HU"/>
          </a:p>
        </p:txBody>
      </p:sp>
    </p:spTree>
    <p:extLst>
      <p:ext uri="{BB962C8B-B14F-4D97-AF65-F5344CB8AC3E}">
        <p14:creationId xmlns:p14="http://schemas.microsoft.com/office/powerpoint/2010/main" val="254986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8F9FFFA1-5FD4-4939-90B4-629188555E30}" type="slidenum">
              <a:rPr lang="hu-HU" altLang="hu-HU"/>
              <a:pPr>
                <a:defRPr/>
              </a:pPr>
              <a:t>‹#›</a:t>
            </a:fld>
            <a:endParaRPr lang="hu-HU" altLang="hu-HU"/>
          </a:p>
        </p:txBody>
      </p:sp>
    </p:spTree>
    <p:extLst>
      <p:ext uri="{BB962C8B-B14F-4D97-AF65-F5344CB8AC3E}">
        <p14:creationId xmlns:p14="http://schemas.microsoft.com/office/powerpoint/2010/main" val="2886590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46998EE0-439A-4347-9D2E-3C1C8A170639}" type="slidenum">
              <a:rPr lang="hu-HU" altLang="hu-HU"/>
              <a:pPr>
                <a:defRPr/>
              </a:pPr>
              <a:t>‹#›</a:t>
            </a:fld>
            <a:endParaRPr lang="hu-HU" altLang="hu-HU"/>
          </a:p>
        </p:txBody>
      </p:sp>
    </p:spTree>
    <p:extLst>
      <p:ext uri="{BB962C8B-B14F-4D97-AF65-F5344CB8AC3E}">
        <p14:creationId xmlns:p14="http://schemas.microsoft.com/office/powerpoint/2010/main" val="132796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1DE253B2-16C0-41D3-A5F0-BC1FE46CF8B2}" type="slidenum">
              <a:rPr lang="hu-HU" altLang="hu-HU"/>
              <a:pPr>
                <a:defRPr/>
              </a:pPr>
              <a:t>‹#›</a:t>
            </a:fld>
            <a:endParaRPr lang="hu-HU" altLang="hu-HU"/>
          </a:p>
        </p:txBody>
      </p:sp>
    </p:spTree>
    <p:extLst>
      <p:ext uri="{BB962C8B-B14F-4D97-AF65-F5344CB8AC3E}">
        <p14:creationId xmlns:p14="http://schemas.microsoft.com/office/powerpoint/2010/main" val="360912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dirty="0"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dirty="0" smtClean="0"/>
              <a:t>Mintaszöveg szerkesztése</a:t>
            </a:r>
          </a:p>
          <a:p>
            <a:pPr lvl="1"/>
            <a:r>
              <a:rPr lang="hu-HU" altLang="hu-HU" dirty="0" smtClean="0"/>
              <a:t>Második szint</a:t>
            </a:r>
          </a:p>
          <a:p>
            <a:pPr lvl="2"/>
            <a:r>
              <a:rPr lang="hu-HU" altLang="hu-HU" dirty="0" smtClean="0"/>
              <a:t>Harmadik szint</a:t>
            </a:r>
          </a:p>
          <a:p>
            <a:pPr lvl="3"/>
            <a:r>
              <a:rPr lang="hu-HU" altLang="hu-HU" dirty="0" smtClean="0"/>
              <a:t>Negyedik szint</a:t>
            </a:r>
          </a:p>
          <a:p>
            <a:pPr lvl="4"/>
            <a:r>
              <a:rPr lang="hu-HU" altLang="hu-HU" dirty="0"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64D5A0B7-BBAE-4C25-96B2-04AD5F132ADE}" type="slidenum">
              <a:rPr lang="hu-HU" altLang="hu-HU"/>
              <a:pPr>
                <a:defRPr/>
              </a:pPr>
              <a:t>‹#›</a:t>
            </a:fld>
            <a:endParaRPr lang="hu-HU" altLang="hu-HU"/>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rtl="0" eaLnBrk="0" fontAlgn="base" hangingPunct="0">
        <a:spcBef>
          <a:spcPct val="0"/>
        </a:spcBef>
        <a:spcAft>
          <a:spcPct val="0"/>
        </a:spcAft>
        <a:defRPr sz="4400" kern="1200">
          <a:solidFill>
            <a:schemeClr val="tx1"/>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anose="02020603050405020304" pitchFamily="18"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anose="02020603050405020304" pitchFamily="18"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knowledgehut.com/blog/project-management/prince2-roles-and-responsibilities"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901700" y="23463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hu-HU" altLang="hu-HU" sz="4400">
              <a:solidFill>
                <a:schemeClr val="tx2"/>
              </a:solidFill>
              <a:latin typeface="Times New Roman" pitchFamily="18" charset="0"/>
            </a:endParaRPr>
          </a:p>
        </p:txBody>
      </p:sp>
      <p:pic>
        <p:nvPicPr>
          <p:cNvPr id="5" name="Kép 1"/>
          <p:cNvPicPr>
            <a:picLocks noChangeAspect="1"/>
          </p:cNvPicPr>
          <p:nvPr/>
        </p:nvPicPr>
        <p:blipFill>
          <a:blip r:embed="rId2" cstate="print"/>
          <a:srcRect l="34082" t="8434" r="33728" b="47385"/>
          <a:stretch>
            <a:fillRect/>
          </a:stretch>
        </p:blipFill>
        <p:spPr bwMode="auto">
          <a:xfrm>
            <a:off x="7775320" y="0"/>
            <a:ext cx="1368680" cy="1307367"/>
          </a:xfrm>
          <a:prstGeom prst="ellipse">
            <a:avLst/>
          </a:prstGeom>
          <a:ln>
            <a:noFill/>
          </a:ln>
          <a:effectLst>
            <a:softEdge rad="112500"/>
          </a:effectLst>
        </p:spPr>
      </p:pic>
      <p:sp>
        <p:nvSpPr>
          <p:cNvPr id="2" name="Cím 1"/>
          <p:cNvSpPr>
            <a:spLocks noGrp="1"/>
          </p:cNvSpPr>
          <p:nvPr>
            <p:ph type="ctrTitle"/>
          </p:nvPr>
        </p:nvSpPr>
        <p:spPr>
          <a:xfrm>
            <a:off x="685800" y="2130425"/>
            <a:ext cx="7773860" cy="2018655"/>
          </a:xfrm>
        </p:spPr>
        <p:txBody>
          <a:bodyPr/>
          <a:lstStyle/>
          <a:p>
            <a:r>
              <a:rPr lang="hu-HU" b="1" dirty="0" smtClean="0"/>
              <a:t>Immunitás, felelősség</a:t>
            </a:r>
            <a:endParaRPr lang="hu-HU" b="1" dirty="0"/>
          </a:p>
        </p:txBody>
      </p:sp>
      <p:sp>
        <p:nvSpPr>
          <p:cNvPr id="6" name="Téglalap 5"/>
          <p:cNvSpPr/>
          <p:nvPr/>
        </p:nvSpPr>
        <p:spPr>
          <a:xfrm>
            <a:off x="2286000" y="4437112"/>
            <a:ext cx="4572000" cy="830997"/>
          </a:xfrm>
          <a:prstGeom prst="rect">
            <a:avLst/>
          </a:prstGeom>
        </p:spPr>
        <p:txBody>
          <a:bodyPr>
            <a:spAutoFit/>
          </a:bodyPr>
          <a:lstStyle/>
          <a:p>
            <a:pPr algn="ctr"/>
            <a:r>
              <a:rPr lang="hu-HU" sz="2400" dirty="0">
                <a:latin typeface="+mj-lt"/>
              </a:rPr>
              <a:t>dr.  Mernyei Ákos</a:t>
            </a:r>
          </a:p>
          <a:p>
            <a:pPr algn="ctr"/>
            <a:r>
              <a:rPr lang="hu-HU" sz="2400" dirty="0" err="1">
                <a:latin typeface="+mj-lt"/>
              </a:rPr>
              <a:t>akos.mernyei</a:t>
            </a:r>
            <a:r>
              <a:rPr lang="hu-HU" sz="2400" dirty="0">
                <a:latin typeface="+mj-lt"/>
              </a:rPr>
              <a:t>@</a:t>
            </a:r>
            <a:r>
              <a:rPr lang="hu-HU" sz="2400" dirty="0" err="1">
                <a:latin typeface="+mj-lt"/>
              </a:rPr>
              <a:t>me.gov.hu</a:t>
            </a:r>
            <a:endParaRPr lang="hu-HU" sz="2400"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4000" b="1" dirty="0" smtClean="0"/>
              <a:t>Jogellenes magatartás</a:t>
            </a:r>
            <a:endParaRPr lang="hu-HU" sz="4000" b="1" dirty="0"/>
          </a:p>
        </p:txBody>
      </p:sp>
      <p:sp>
        <p:nvSpPr>
          <p:cNvPr id="2" name="Szövegdoboz 1"/>
          <p:cNvSpPr txBox="1"/>
          <p:nvPr/>
        </p:nvSpPr>
        <p:spPr>
          <a:xfrm>
            <a:off x="467544" y="1628799"/>
            <a:ext cx="8352928" cy="4324261"/>
          </a:xfrm>
          <a:prstGeom prst="rect">
            <a:avLst/>
          </a:prstGeom>
          <a:noFill/>
        </p:spPr>
        <p:txBody>
          <a:bodyPr wrap="square" rtlCol="0">
            <a:spAutoFit/>
          </a:bodyPr>
          <a:lstStyle/>
          <a:p>
            <a:pPr algn="just">
              <a:spcAft>
                <a:spcPts val="600"/>
              </a:spcAft>
            </a:pPr>
            <a:r>
              <a:rPr lang="hu-HU" sz="2000" b="1" dirty="0" smtClean="0">
                <a:latin typeface="+mj-lt"/>
              </a:rPr>
              <a:t>Jogsértő magatartás </a:t>
            </a:r>
            <a:r>
              <a:rPr lang="hu-HU" sz="2000" dirty="0" smtClean="0">
                <a:latin typeface="+mj-lt"/>
              </a:rPr>
              <a:t>lehet a </a:t>
            </a:r>
            <a:r>
              <a:rPr lang="hu-HU" sz="2000" b="1" dirty="0" smtClean="0">
                <a:latin typeface="+mj-lt"/>
              </a:rPr>
              <a:t>passzív tevékenység</a:t>
            </a:r>
            <a:r>
              <a:rPr lang="hu-HU" sz="2000" dirty="0" smtClean="0">
                <a:latin typeface="+mj-lt"/>
              </a:rPr>
              <a:t>, </a:t>
            </a:r>
            <a:r>
              <a:rPr lang="hu-HU" sz="2000" b="1" dirty="0" smtClean="0">
                <a:latin typeface="+mj-lt"/>
              </a:rPr>
              <a:t>mulasztás</a:t>
            </a:r>
            <a:r>
              <a:rPr lang="hu-HU" sz="2000" dirty="0" smtClean="0">
                <a:latin typeface="+mj-lt"/>
              </a:rPr>
              <a:t>, de az </a:t>
            </a:r>
            <a:r>
              <a:rPr lang="hu-HU" sz="2000" b="1" dirty="0" smtClean="0">
                <a:latin typeface="+mj-lt"/>
              </a:rPr>
              <a:t>aktív cselekvés</a:t>
            </a:r>
            <a:r>
              <a:rPr lang="hu-HU" sz="2000" dirty="0" smtClean="0">
                <a:latin typeface="+mj-lt"/>
              </a:rPr>
              <a:t>, tipikusan valamely </a:t>
            </a:r>
            <a:r>
              <a:rPr lang="hu-HU" sz="2000" b="1" dirty="0" smtClean="0">
                <a:latin typeface="+mj-lt"/>
              </a:rPr>
              <a:t>aktus is</a:t>
            </a:r>
            <a:r>
              <a:rPr lang="hu-HU" sz="2000" dirty="0" smtClean="0">
                <a:latin typeface="+mj-lt"/>
              </a:rPr>
              <a:t>.</a:t>
            </a:r>
          </a:p>
          <a:p>
            <a:pPr algn="just">
              <a:spcAft>
                <a:spcPts val="600"/>
              </a:spcAft>
            </a:pPr>
            <a:r>
              <a:rPr lang="hu-HU" sz="2000" b="1" dirty="0" smtClean="0">
                <a:latin typeface="+mj-lt"/>
              </a:rPr>
              <a:t>A felelősséget keletkeztető jogsértő magatartások típusaik szerint lehetnek</a:t>
            </a:r>
            <a:r>
              <a:rPr lang="hu-HU" sz="2000" dirty="0" smtClean="0">
                <a:latin typeface="+mj-lt"/>
              </a:rPr>
              <a:t>:</a:t>
            </a:r>
          </a:p>
          <a:p>
            <a:pPr marL="285750" indent="-285750" algn="just">
              <a:spcAft>
                <a:spcPts val="600"/>
              </a:spcAft>
              <a:buFont typeface="Arial" panose="020B0604020202020204" pitchFamily="34" charset="0"/>
              <a:buChar char="•"/>
            </a:pPr>
            <a:r>
              <a:rPr lang="hu-HU" sz="2000" dirty="0" smtClean="0">
                <a:latin typeface="+mj-lt"/>
              </a:rPr>
              <a:t>Alapulhat az uniós tevékenységet gyakorló </a:t>
            </a:r>
            <a:r>
              <a:rPr lang="hu-HU" sz="2000" b="1" dirty="0" smtClean="0">
                <a:latin typeface="+mj-lt"/>
              </a:rPr>
              <a:t>szervek vagy alkalmazottak jogsértő magatartásán</a:t>
            </a:r>
            <a:r>
              <a:rPr lang="hu-HU" sz="2000" dirty="0" smtClean="0">
                <a:latin typeface="+mj-lt"/>
              </a:rPr>
              <a:t>:</a:t>
            </a:r>
          </a:p>
          <a:p>
            <a:pPr marL="1250950" indent="-285750" algn="just">
              <a:spcAft>
                <a:spcPts val="600"/>
              </a:spcAft>
              <a:buFont typeface="Arial" panose="020B0604020202020204" pitchFamily="34" charset="0"/>
              <a:buChar char="•"/>
            </a:pPr>
            <a:r>
              <a:rPr lang="hu-HU" sz="2000" dirty="0">
                <a:latin typeface="+mj-lt"/>
              </a:rPr>
              <a:t>a</a:t>
            </a:r>
            <a:r>
              <a:rPr lang="hu-HU" sz="2000" dirty="0" smtClean="0">
                <a:latin typeface="+mj-lt"/>
              </a:rPr>
              <a:t> direkt módon az uniós szervek eljárásának hibáiból eredő jogsértések,</a:t>
            </a:r>
          </a:p>
          <a:p>
            <a:pPr marL="1250950" indent="-285750" algn="just">
              <a:spcAft>
                <a:spcPts val="600"/>
              </a:spcAft>
              <a:buFont typeface="Arial" panose="020B0604020202020204" pitchFamily="34" charset="0"/>
              <a:buChar char="•"/>
            </a:pPr>
            <a:r>
              <a:rPr lang="hu-HU" sz="2000" dirty="0">
                <a:latin typeface="+mj-lt"/>
              </a:rPr>
              <a:t>m</a:t>
            </a:r>
            <a:r>
              <a:rPr lang="hu-HU" sz="2000" dirty="0" smtClean="0">
                <a:latin typeface="+mj-lt"/>
              </a:rPr>
              <a:t>ögöttes felelősségként az uniós alkalmazottak munkaköri kötelezettségének teljesítése közben elkövetett egyedi jogsértések.</a:t>
            </a:r>
          </a:p>
          <a:p>
            <a:pPr marL="285750" indent="-285750" algn="just">
              <a:spcAft>
                <a:spcPts val="600"/>
              </a:spcAft>
              <a:buFont typeface="Arial" panose="020B0604020202020204" pitchFamily="34" charset="0"/>
              <a:buChar char="•"/>
            </a:pPr>
            <a:r>
              <a:rPr lang="hu-HU" sz="2000" dirty="0" smtClean="0">
                <a:latin typeface="+mj-lt"/>
              </a:rPr>
              <a:t>A jogsértés </a:t>
            </a:r>
            <a:r>
              <a:rPr lang="hu-HU" sz="2000" b="1" dirty="0" smtClean="0">
                <a:latin typeface="+mj-lt"/>
              </a:rPr>
              <a:t>bekövetkezhet jogi aktussal is</a:t>
            </a:r>
            <a:r>
              <a:rPr lang="hu-HU" sz="2000" dirty="0" smtClean="0">
                <a:latin typeface="+mj-lt"/>
              </a:rPr>
              <a:t>:</a:t>
            </a:r>
          </a:p>
          <a:p>
            <a:pPr marL="1250950" indent="-285750" algn="just">
              <a:spcAft>
                <a:spcPts val="600"/>
              </a:spcAft>
              <a:buFont typeface="Arial" panose="020B0604020202020204" pitchFamily="34" charset="0"/>
              <a:buChar char="•"/>
            </a:pPr>
            <a:r>
              <a:rPr lang="hu-HU" sz="2000" dirty="0">
                <a:latin typeface="+mj-lt"/>
              </a:rPr>
              <a:t>e</a:t>
            </a:r>
            <a:r>
              <a:rPr lang="hu-HU" sz="2000" dirty="0" smtClean="0">
                <a:latin typeface="+mj-lt"/>
              </a:rPr>
              <a:t>gyedi, igazgatási jellegű aktusokkal összefüggő kár,</a:t>
            </a:r>
          </a:p>
          <a:p>
            <a:pPr marL="1250950" indent="-285750" algn="just">
              <a:spcAft>
                <a:spcPts val="600"/>
              </a:spcAft>
              <a:buFont typeface="Arial" panose="020B0604020202020204" pitchFamily="34" charset="0"/>
              <a:buChar char="•"/>
            </a:pPr>
            <a:r>
              <a:rPr lang="hu-HU" sz="2000" dirty="0">
                <a:latin typeface="+mj-lt"/>
              </a:rPr>
              <a:t>á</a:t>
            </a:r>
            <a:r>
              <a:rPr lang="hu-HU" sz="2000" dirty="0" smtClean="0">
                <a:latin typeface="+mj-lt"/>
              </a:rPr>
              <a:t>ltalános joghatású jogszabályok által okozott kár.</a:t>
            </a:r>
          </a:p>
        </p:txBody>
      </p:sp>
    </p:spTree>
    <p:extLst>
      <p:ext uri="{BB962C8B-B14F-4D97-AF65-F5344CB8AC3E}">
        <p14:creationId xmlns:p14="http://schemas.microsoft.com/office/powerpoint/2010/main" val="1096256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4000" b="1" dirty="0" smtClean="0"/>
              <a:t>Jogellenes magatartás</a:t>
            </a:r>
            <a:endParaRPr lang="hu-HU" sz="4000" b="1" dirty="0"/>
          </a:p>
        </p:txBody>
      </p:sp>
      <p:sp>
        <p:nvSpPr>
          <p:cNvPr id="2" name="Szövegdoboz 1"/>
          <p:cNvSpPr txBox="1"/>
          <p:nvPr/>
        </p:nvSpPr>
        <p:spPr>
          <a:xfrm>
            <a:off x="439257" y="1418596"/>
            <a:ext cx="8352928" cy="5201424"/>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uniós intézmények, hivatalok, szervek a tevékenységük során </a:t>
            </a:r>
            <a:r>
              <a:rPr lang="hu-HU" sz="2000" dirty="0" err="1" smtClean="0">
                <a:latin typeface="+mj-lt"/>
              </a:rPr>
              <a:t>deliktuális</a:t>
            </a:r>
            <a:r>
              <a:rPr lang="hu-HU" sz="2000" dirty="0" smtClean="0">
                <a:latin typeface="+mj-lt"/>
              </a:rPr>
              <a:t> jogviszonyokban okozhatnak kárt. </a:t>
            </a:r>
          </a:p>
          <a:p>
            <a:pPr marL="342900" indent="-342900" algn="just">
              <a:spcAft>
                <a:spcPts val="600"/>
              </a:spcAft>
              <a:buFont typeface="Arial" panose="020B0604020202020204" pitchFamily="34" charset="0"/>
              <a:buChar char="•"/>
            </a:pPr>
            <a:r>
              <a:rPr lang="hu-HU" sz="2000" dirty="0" smtClean="0">
                <a:latin typeface="+mj-lt"/>
              </a:rPr>
              <a:t>Ez alatt azt a helyzetet értjük, amikor egy </a:t>
            </a:r>
            <a:r>
              <a:rPr lang="hu-HU" sz="2000" b="1" dirty="0" smtClean="0">
                <a:latin typeface="+mj-lt"/>
              </a:rPr>
              <a:t>uniós tisztviselő kötelezettségei teljesítése közben kárt okoz</a:t>
            </a:r>
            <a:r>
              <a:rPr lang="hu-HU" sz="2000" dirty="0" smtClean="0">
                <a:latin typeface="+mj-lt"/>
              </a:rPr>
              <a:t>.</a:t>
            </a:r>
          </a:p>
          <a:p>
            <a:pPr marL="342900" indent="-342900" algn="just">
              <a:spcAft>
                <a:spcPts val="600"/>
              </a:spcAft>
              <a:buFont typeface="Arial" panose="020B0604020202020204" pitchFamily="34" charset="0"/>
              <a:buChar char="•"/>
            </a:pPr>
            <a:r>
              <a:rPr lang="hu-HU" sz="2000" b="1" dirty="0" smtClean="0">
                <a:latin typeface="+mj-lt"/>
              </a:rPr>
              <a:t>Az egyik legnevezetesebb a </a:t>
            </a:r>
            <a:r>
              <a:rPr lang="hu-HU" sz="2000" b="1" dirty="0" err="1" smtClean="0">
                <a:latin typeface="+mj-lt"/>
              </a:rPr>
              <a:t>Sayag</a:t>
            </a:r>
            <a:r>
              <a:rPr lang="hu-HU" sz="2000" b="1" dirty="0" smtClean="0">
                <a:latin typeface="+mj-lt"/>
              </a:rPr>
              <a:t> (II) - ügy</a:t>
            </a:r>
            <a:r>
              <a:rPr lang="hu-HU" sz="2000" dirty="0" smtClean="0">
                <a:latin typeface="+mj-lt"/>
              </a:rPr>
              <a:t>, ahol az előzetes döntéshozatali eljárásban a belga legfőbb semmítőszék által tett előterjesztésben felmerült az Euratom felelőssége.</a:t>
            </a:r>
          </a:p>
          <a:p>
            <a:pPr marL="806450" indent="-342900" algn="just">
              <a:spcAft>
                <a:spcPts val="600"/>
              </a:spcAft>
              <a:buFont typeface="Arial" panose="020B0604020202020204" pitchFamily="34" charset="0"/>
              <a:buChar char="•"/>
            </a:pPr>
            <a:r>
              <a:rPr lang="hu-HU" dirty="0" smtClean="0">
                <a:latin typeface="+mj-lt"/>
              </a:rPr>
              <a:t>A vádlott az Euratom tisztviselője, hivatalos küldetésben, de engedéllyel a saját autóját használva, balesetet okozott.</a:t>
            </a:r>
          </a:p>
          <a:p>
            <a:pPr marL="806450" indent="-342900" algn="just">
              <a:spcAft>
                <a:spcPts val="600"/>
              </a:spcAft>
              <a:buFont typeface="Arial" panose="020B0604020202020204" pitchFamily="34" charset="0"/>
              <a:buChar char="•"/>
            </a:pPr>
            <a:r>
              <a:rPr lang="hu-HU" dirty="0" smtClean="0">
                <a:latin typeface="+mj-lt"/>
              </a:rPr>
              <a:t>Kérdésként merült fel, hogy az okozott kárért felelőssé tehető-e a közösség? </a:t>
            </a:r>
          </a:p>
          <a:p>
            <a:pPr marL="806450" indent="-342900" algn="just">
              <a:spcAft>
                <a:spcPts val="600"/>
              </a:spcAft>
              <a:buFont typeface="Arial" panose="020B0604020202020204" pitchFamily="34" charset="0"/>
              <a:buChar char="•"/>
            </a:pPr>
            <a:r>
              <a:rPr lang="hu-HU" dirty="0" smtClean="0">
                <a:latin typeface="+mj-lt"/>
              </a:rPr>
              <a:t>A Bíróság nemmel válaszolt, mivel álláspontja szerint, csak azt a cselekményt lehet úgy tekinteni, hogy az alkalmazott kötelezettségeinek teljesítése közben történt, amely cselekmény nélkül az Euratom a feladatát nem tudta volna teljesíteni.</a:t>
            </a:r>
          </a:p>
          <a:p>
            <a:pPr marL="806450" indent="-342900" algn="just">
              <a:spcAft>
                <a:spcPts val="600"/>
              </a:spcAft>
              <a:buFont typeface="Arial" panose="020B0604020202020204" pitchFamily="34" charset="0"/>
              <a:buChar char="•"/>
            </a:pPr>
            <a:r>
              <a:rPr lang="hu-HU" dirty="0" smtClean="0">
                <a:latin typeface="+mj-lt"/>
              </a:rPr>
              <a:t>A </a:t>
            </a:r>
            <a:r>
              <a:rPr lang="hu-HU" dirty="0" err="1" smtClean="0">
                <a:latin typeface="+mj-lt"/>
              </a:rPr>
              <a:t>magángépkocsi</a:t>
            </a:r>
            <a:r>
              <a:rPr lang="hu-HU" dirty="0" smtClean="0">
                <a:latin typeface="+mj-lt"/>
              </a:rPr>
              <a:t> használatát nem lehet ilyennek tekinteni akkor sem, ha erre egyébként engedéllyel rendelkezett.</a:t>
            </a:r>
          </a:p>
        </p:txBody>
      </p:sp>
    </p:spTree>
    <p:extLst>
      <p:ext uri="{BB962C8B-B14F-4D97-AF65-F5344CB8AC3E}">
        <p14:creationId xmlns:p14="http://schemas.microsoft.com/office/powerpoint/2010/main" val="3236748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4000" b="1" dirty="0" smtClean="0"/>
              <a:t>Jogellenes magatartás</a:t>
            </a:r>
            <a:endParaRPr lang="hu-HU" sz="4000" b="1" dirty="0"/>
          </a:p>
        </p:txBody>
      </p:sp>
      <p:sp>
        <p:nvSpPr>
          <p:cNvPr id="2" name="Szövegdoboz 1"/>
          <p:cNvSpPr txBox="1"/>
          <p:nvPr/>
        </p:nvSpPr>
        <p:spPr>
          <a:xfrm>
            <a:off x="504239" y="1739071"/>
            <a:ext cx="8352928" cy="3093154"/>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felelősség fennáll </a:t>
            </a:r>
            <a:r>
              <a:rPr lang="hu-HU" sz="2000" b="1" dirty="0" smtClean="0">
                <a:latin typeface="+mj-lt"/>
              </a:rPr>
              <a:t>egyedi, igazgatási határozatok esetében is</a:t>
            </a:r>
            <a:r>
              <a:rPr lang="hu-HU" sz="2000" dirty="0" smtClean="0">
                <a:latin typeface="+mj-lt"/>
              </a:rPr>
              <a:t>, ebben az esetben </a:t>
            </a:r>
            <a:r>
              <a:rPr lang="hu-HU" sz="2000" b="1" dirty="0" smtClean="0">
                <a:latin typeface="+mj-lt"/>
              </a:rPr>
              <a:t>több eljárás lefolytatásának lehetősége áll fenn</a:t>
            </a:r>
            <a:r>
              <a:rPr lang="hu-HU" sz="2000" dirty="0" smtClean="0">
                <a:latin typeface="+mj-lt"/>
              </a:rPr>
              <a:t>. </a:t>
            </a:r>
          </a:p>
          <a:p>
            <a:pPr marL="342900" indent="-342900" algn="just">
              <a:spcAft>
                <a:spcPts val="600"/>
              </a:spcAft>
              <a:buFont typeface="Arial" panose="020B0604020202020204" pitchFamily="34" charset="0"/>
              <a:buChar char="•"/>
            </a:pPr>
            <a:r>
              <a:rPr lang="hu-HU" sz="2000" dirty="0" smtClean="0">
                <a:latin typeface="+mj-lt"/>
              </a:rPr>
              <a:t>Az egyedi, igazgatási jellegű aktusoknál </a:t>
            </a:r>
            <a:r>
              <a:rPr lang="hu-HU" sz="2000" b="1" dirty="0" smtClean="0">
                <a:latin typeface="+mj-lt"/>
              </a:rPr>
              <a:t>előkérdésként merül fel</a:t>
            </a:r>
            <a:r>
              <a:rPr lang="hu-HU" sz="2000" dirty="0" smtClean="0">
                <a:latin typeface="+mj-lt"/>
              </a:rPr>
              <a:t>, hogy a fél </a:t>
            </a:r>
            <a:r>
              <a:rPr lang="hu-HU" sz="2000" b="1" dirty="0" smtClean="0">
                <a:latin typeface="+mj-lt"/>
              </a:rPr>
              <a:t>jogosult-e az aktus semmissé nyilvánítását kérni</a:t>
            </a:r>
            <a:r>
              <a:rPr lang="hu-HU" sz="2000" dirty="0" smtClean="0">
                <a:latin typeface="+mj-lt"/>
              </a:rPr>
              <a:t>, az igény előterjesztésének </a:t>
            </a:r>
            <a:r>
              <a:rPr lang="hu-HU" sz="2000" b="1" dirty="0" smtClean="0">
                <a:latin typeface="+mj-lt"/>
              </a:rPr>
              <a:t>előfeltétele-e a sikeres semmissé nyilvánítási kereset</a:t>
            </a:r>
            <a:r>
              <a:rPr lang="hu-HU" sz="2000" dirty="0" smtClean="0">
                <a:latin typeface="+mj-lt"/>
              </a:rPr>
              <a:t>, vagyis a Bíróság ilyen tartalmú ítélete, és felmerülhet a </a:t>
            </a:r>
            <a:r>
              <a:rPr lang="hu-HU" sz="2000" b="1" dirty="0" smtClean="0">
                <a:latin typeface="+mj-lt"/>
              </a:rPr>
              <a:t>mulasztási per megindításának kérdése</a:t>
            </a:r>
            <a:r>
              <a:rPr lang="hu-HU" sz="2000" dirty="0" smtClean="0">
                <a:latin typeface="+mj-lt"/>
              </a:rPr>
              <a:t> mulasztásos jogsértés esetén.</a:t>
            </a:r>
          </a:p>
          <a:p>
            <a:pPr marL="342900" indent="-342900" algn="just">
              <a:spcAft>
                <a:spcPts val="600"/>
              </a:spcAft>
              <a:buFont typeface="Arial" panose="020B0604020202020204" pitchFamily="34" charset="0"/>
              <a:buChar char="•"/>
            </a:pPr>
            <a:r>
              <a:rPr lang="hu-HU" sz="2000" dirty="0" smtClean="0">
                <a:latin typeface="+mj-lt"/>
              </a:rPr>
              <a:t>A kártérítési eljárás az igényérvényesítés </a:t>
            </a:r>
            <a:r>
              <a:rPr lang="hu-HU" sz="2000" dirty="0" err="1" smtClean="0">
                <a:latin typeface="+mj-lt"/>
              </a:rPr>
              <a:t>sui</a:t>
            </a:r>
            <a:r>
              <a:rPr lang="hu-HU" sz="2000" dirty="0" smtClean="0">
                <a:latin typeface="+mj-lt"/>
              </a:rPr>
              <a:t> generis jellege miatt független a semmissé nyilvánítási és mulasztási pertől.</a:t>
            </a:r>
          </a:p>
        </p:txBody>
      </p:sp>
    </p:spTree>
    <p:extLst>
      <p:ext uri="{BB962C8B-B14F-4D97-AF65-F5344CB8AC3E}">
        <p14:creationId xmlns:p14="http://schemas.microsoft.com/office/powerpoint/2010/main" val="1095854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4000" b="1" dirty="0" smtClean="0"/>
              <a:t>Jogellenes magatartás</a:t>
            </a:r>
            <a:endParaRPr lang="hu-HU" sz="4000" b="1" dirty="0"/>
          </a:p>
        </p:txBody>
      </p:sp>
      <p:sp>
        <p:nvSpPr>
          <p:cNvPr id="2" name="Szövegdoboz 1"/>
          <p:cNvSpPr txBox="1"/>
          <p:nvPr/>
        </p:nvSpPr>
        <p:spPr>
          <a:xfrm>
            <a:off x="467544" y="1799959"/>
            <a:ext cx="8352928" cy="3631763"/>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dogmatikai alapok kidolgozásánál </a:t>
            </a:r>
            <a:r>
              <a:rPr lang="hu-HU" sz="2000" b="1" dirty="0" smtClean="0">
                <a:latin typeface="+mj-lt"/>
              </a:rPr>
              <a:t>mérföldkőnek számított </a:t>
            </a:r>
            <a:r>
              <a:rPr lang="hu-HU" sz="2000" dirty="0" smtClean="0">
                <a:latin typeface="+mj-lt"/>
              </a:rPr>
              <a:t>a bíróság </a:t>
            </a:r>
            <a:r>
              <a:rPr lang="hu-HU" sz="2000" b="1" dirty="0" err="1" smtClean="0">
                <a:latin typeface="+mj-lt"/>
              </a:rPr>
              <a:t>Schöppenstedt</a:t>
            </a:r>
            <a:r>
              <a:rPr lang="hu-HU" sz="2000" b="1" dirty="0" err="1">
                <a:latin typeface="+mj-lt"/>
              </a:rPr>
              <a:t>-</a:t>
            </a:r>
            <a:r>
              <a:rPr lang="hu-HU" sz="2000" b="1" dirty="0" err="1" smtClean="0">
                <a:latin typeface="+mj-lt"/>
              </a:rPr>
              <a:t>ügyben</a:t>
            </a:r>
            <a:r>
              <a:rPr lang="hu-HU" sz="2000" b="1" dirty="0" smtClean="0">
                <a:latin typeface="+mj-lt"/>
              </a:rPr>
              <a:t> </a:t>
            </a:r>
            <a:r>
              <a:rPr lang="hu-HU" sz="2000" dirty="0" smtClean="0">
                <a:latin typeface="+mj-lt"/>
              </a:rPr>
              <a:t>hozott ítélete, amelyben kérdésként fogalmazódott meg, hogy </a:t>
            </a:r>
            <a:r>
              <a:rPr lang="hu-HU" sz="2000" b="1" dirty="0" smtClean="0">
                <a:latin typeface="+mj-lt"/>
              </a:rPr>
              <a:t>magánfél perelheti-e a közösségi jogalkotó szervet</a:t>
            </a:r>
            <a:r>
              <a:rPr lang="hu-HU" sz="2000" dirty="0" smtClean="0">
                <a:latin typeface="+mj-lt"/>
              </a:rPr>
              <a:t>, amennyiben az általa alkotott jogszabállyal kárt okozott.</a:t>
            </a:r>
          </a:p>
          <a:p>
            <a:pPr marL="342900" indent="-342900" algn="just">
              <a:spcAft>
                <a:spcPts val="600"/>
              </a:spcAft>
              <a:buFont typeface="Arial" panose="020B0604020202020204" pitchFamily="34" charset="0"/>
              <a:buChar char="•"/>
            </a:pPr>
            <a:r>
              <a:rPr lang="hu-HU" sz="2000" dirty="0" smtClean="0">
                <a:latin typeface="+mj-lt"/>
              </a:rPr>
              <a:t>A Bíróság a jogalkotásért való felelőséggel megállapítja az immunitást, funkcionálisan e tevékenységgel összefüggésben </a:t>
            </a:r>
            <a:r>
              <a:rPr lang="hu-HU" sz="2000" b="1" dirty="0" smtClean="0">
                <a:latin typeface="+mj-lt"/>
              </a:rPr>
              <a:t>megállapíthatónak látja a kártérítési felelősséget</a:t>
            </a:r>
            <a:r>
              <a:rPr lang="hu-HU" sz="2000" dirty="0" smtClean="0">
                <a:latin typeface="+mj-lt"/>
              </a:rPr>
              <a:t>, de azzal a korláttal, hogy csak gazdaságpolitikai jogalkotási intézkedés esetén, a károsult védelmét szolgáló magasabb rendű jogszabály kellően súlyos megsértése esetén teszi lehetővé a kártérítési felelősséget.</a:t>
            </a:r>
          </a:p>
          <a:p>
            <a:pPr marL="342900" indent="-342900" algn="just">
              <a:spcAft>
                <a:spcPts val="600"/>
              </a:spcAft>
              <a:buFont typeface="Arial" panose="020B0604020202020204" pitchFamily="34" charset="0"/>
              <a:buChar char="•"/>
            </a:pPr>
            <a:endParaRPr lang="hu-HU" sz="2000" dirty="0" smtClean="0">
              <a:latin typeface="+mj-lt"/>
            </a:endParaRPr>
          </a:p>
        </p:txBody>
      </p:sp>
    </p:spTree>
    <p:extLst>
      <p:ext uri="{BB962C8B-B14F-4D97-AF65-F5344CB8AC3E}">
        <p14:creationId xmlns:p14="http://schemas.microsoft.com/office/powerpoint/2010/main" val="3563461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4000" b="1" dirty="0" smtClean="0"/>
              <a:t>Jogellenes magatartás</a:t>
            </a:r>
            <a:endParaRPr lang="hu-HU" sz="4000" b="1" dirty="0"/>
          </a:p>
        </p:txBody>
      </p:sp>
      <p:sp>
        <p:nvSpPr>
          <p:cNvPr id="2" name="Szövegdoboz 1"/>
          <p:cNvSpPr txBox="1"/>
          <p:nvPr/>
        </p:nvSpPr>
        <p:spPr>
          <a:xfrm>
            <a:off x="467544" y="1556792"/>
            <a:ext cx="8352928" cy="4555093"/>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b="1" dirty="0" smtClean="0">
                <a:latin typeface="+mj-lt"/>
              </a:rPr>
              <a:t>Jogsértő magatartás feltételei:</a:t>
            </a:r>
          </a:p>
          <a:p>
            <a:pPr marL="812800" indent="-342900" algn="just">
              <a:spcAft>
                <a:spcPts val="600"/>
              </a:spcAft>
              <a:buFont typeface="Arial" panose="020B0604020202020204" pitchFamily="34" charset="0"/>
              <a:buChar char="•"/>
            </a:pPr>
            <a:r>
              <a:rPr lang="hu-HU" sz="2000" dirty="0" smtClean="0">
                <a:latin typeface="+mj-lt"/>
              </a:rPr>
              <a:t>valamely az egyén jogvédelmét szolgáló </a:t>
            </a:r>
            <a:r>
              <a:rPr lang="hu-HU" sz="2000" dirty="0">
                <a:latin typeface="+mj-lt"/>
              </a:rPr>
              <a:t>f</a:t>
            </a:r>
            <a:r>
              <a:rPr lang="hu-HU" sz="2000" dirty="0" smtClean="0">
                <a:latin typeface="+mj-lt"/>
              </a:rPr>
              <a:t>elsőbb jogszabályt kell sértenie</a:t>
            </a:r>
          </a:p>
          <a:p>
            <a:pPr marL="812800" indent="-342900" algn="just">
              <a:spcAft>
                <a:spcPts val="600"/>
              </a:spcAft>
              <a:buFont typeface="Arial" panose="020B0604020202020204" pitchFamily="34" charset="0"/>
              <a:buChar char="•"/>
            </a:pPr>
            <a:r>
              <a:rPr lang="hu-HU" sz="2000" dirty="0">
                <a:latin typeface="+mj-lt"/>
              </a:rPr>
              <a:t>k</a:t>
            </a:r>
            <a:r>
              <a:rPr lang="hu-HU" sz="2000" dirty="0" smtClean="0">
                <a:latin typeface="+mj-lt"/>
              </a:rPr>
              <a:t>ellően súlyosnak kell lennie</a:t>
            </a:r>
          </a:p>
          <a:p>
            <a:pPr marL="342900" indent="-342900" algn="just">
              <a:spcAft>
                <a:spcPts val="600"/>
              </a:spcAft>
              <a:buFont typeface="Arial" panose="020B0604020202020204" pitchFamily="34" charset="0"/>
              <a:buChar char="•"/>
            </a:pPr>
            <a:r>
              <a:rPr lang="hu-HU" sz="2000" dirty="0" smtClean="0">
                <a:latin typeface="+mj-lt"/>
              </a:rPr>
              <a:t>Az ítélkezési gyakorlat olyan jogszabály </a:t>
            </a:r>
            <a:r>
              <a:rPr lang="hu-HU" sz="2000" b="1" dirty="0" smtClean="0">
                <a:latin typeface="+mj-lt"/>
              </a:rPr>
              <a:t>kellően súlyos megszegését </a:t>
            </a:r>
            <a:r>
              <a:rPr lang="hu-HU" sz="2000" dirty="0" smtClean="0">
                <a:latin typeface="+mj-lt"/>
              </a:rPr>
              <a:t>követeli meg, amely jogot állapít meg a magánszemélyek számára.</a:t>
            </a:r>
          </a:p>
          <a:p>
            <a:pPr marL="342900" indent="-342900" algn="just">
              <a:spcAft>
                <a:spcPts val="600"/>
              </a:spcAft>
              <a:buFont typeface="Arial" panose="020B0604020202020204" pitchFamily="34" charset="0"/>
              <a:buChar char="•"/>
            </a:pPr>
            <a:r>
              <a:rPr lang="hu-HU" sz="2000" dirty="0" smtClean="0">
                <a:latin typeface="+mj-lt"/>
              </a:rPr>
              <a:t>Az </a:t>
            </a:r>
            <a:r>
              <a:rPr lang="hu-HU" sz="2000" b="1" dirty="0" smtClean="0">
                <a:latin typeface="+mj-lt"/>
              </a:rPr>
              <a:t>egyén jogvédelmét szolgáló norma </a:t>
            </a:r>
            <a:r>
              <a:rPr lang="hu-HU" sz="2000" dirty="0" smtClean="0">
                <a:latin typeface="+mj-lt"/>
              </a:rPr>
              <a:t>a Bíróság álláspontja szerint, hogy az illető jogszabály arra a személyi körre vonatkozóan bizonyítson jogokat, amelyhez a károsult tartozik.</a:t>
            </a:r>
          </a:p>
          <a:p>
            <a:pPr marL="342900" indent="-342900" algn="just">
              <a:spcAft>
                <a:spcPts val="600"/>
              </a:spcAft>
              <a:buFont typeface="Arial" panose="020B0604020202020204" pitchFamily="34" charset="0"/>
              <a:buChar char="•"/>
            </a:pPr>
            <a:r>
              <a:rPr lang="hu-HU" sz="2000" b="1" dirty="0" smtClean="0">
                <a:latin typeface="+mj-lt"/>
              </a:rPr>
              <a:t>Felsőbb jogszabályi körbe tartozik </a:t>
            </a:r>
            <a:r>
              <a:rPr lang="hu-HU" sz="2000" dirty="0" smtClean="0">
                <a:latin typeface="+mj-lt"/>
              </a:rPr>
              <a:t>valamely megtámadható jogi aktus, de ide tartoznak az általános jogelvek (pl. arányosság), általános alapelvek (pl.: hatáskörrel való visszaélés tilalma), illetve az uniós jog alapszabadságaira vonatkozó normák (pl.: személyek szabad mozgására vonatkozó normák).</a:t>
            </a:r>
          </a:p>
        </p:txBody>
      </p:sp>
    </p:spTree>
    <p:extLst>
      <p:ext uri="{BB962C8B-B14F-4D97-AF65-F5344CB8AC3E}">
        <p14:creationId xmlns:p14="http://schemas.microsoft.com/office/powerpoint/2010/main" val="17808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4000" b="1" dirty="0" smtClean="0"/>
              <a:t>Jogellenes magatartás</a:t>
            </a:r>
            <a:endParaRPr lang="hu-HU" sz="4000" b="1" dirty="0"/>
          </a:p>
        </p:txBody>
      </p:sp>
      <p:sp>
        <p:nvSpPr>
          <p:cNvPr id="2" name="Szövegdoboz 1"/>
          <p:cNvSpPr txBox="1"/>
          <p:nvPr/>
        </p:nvSpPr>
        <p:spPr>
          <a:xfrm>
            <a:off x="467544" y="1556792"/>
            <a:ext cx="8352928" cy="5093702"/>
          </a:xfrm>
          <a:prstGeom prst="rect">
            <a:avLst/>
          </a:prstGeom>
          <a:noFill/>
        </p:spPr>
        <p:txBody>
          <a:bodyPr wrap="square" rtlCol="0">
            <a:spAutoFit/>
          </a:bodyPr>
          <a:lstStyle/>
          <a:p>
            <a:pPr algn="just">
              <a:spcAft>
                <a:spcPts val="600"/>
              </a:spcAft>
            </a:pPr>
            <a:r>
              <a:rPr lang="hu-HU" sz="2000" b="1" dirty="0" smtClean="0">
                <a:latin typeface="+mj-lt"/>
              </a:rPr>
              <a:t>Kellően súlyos egy jogsértés</a:t>
            </a:r>
            <a:r>
              <a:rPr lang="hu-HU" sz="2000" dirty="0" smtClean="0">
                <a:latin typeface="+mj-lt"/>
              </a:rPr>
              <a:t>, ha: </a:t>
            </a:r>
          </a:p>
          <a:p>
            <a:pPr marL="342900" indent="-342900" algn="just">
              <a:spcAft>
                <a:spcPts val="600"/>
              </a:spcAft>
              <a:buFont typeface="Arial" panose="020B0604020202020204" pitchFamily="34" charset="0"/>
              <a:buChar char="•"/>
            </a:pPr>
            <a:r>
              <a:rPr lang="hu-HU" sz="2000" b="1" dirty="0" smtClean="0">
                <a:latin typeface="+mj-lt"/>
              </a:rPr>
              <a:t>az intézmény nyilvánvalóan és nagymértékben túllépte a hatáskörét </a:t>
            </a:r>
            <a:r>
              <a:rPr lang="hu-HU" sz="2000" dirty="0" smtClean="0">
                <a:latin typeface="+mj-lt"/>
              </a:rPr>
              <a:t>(C-312/00 Bizottság v. </a:t>
            </a:r>
            <a:r>
              <a:rPr lang="hu-HU" sz="2000" dirty="0" err="1" smtClean="0">
                <a:latin typeface="+mj-lt"/>
              </a:rPr>
              <a:t>Camar</a:t>
            </a:r>
            <a:r>
              <a:rPr lang="hu-HU" sz="2000" dirty="0" smtClean="0">
                <a:latin typeface="+mj-lt"/>
              </a:rPr>
              <a:t> </a:t>
            </a:r>
            <a:r>
              <a:rPr lang="hu-HU" sz="2000" dirty="0" err="1" smtClean="0">
                <a:latin typeface="+mj-lt"/>
              </a:rPr>
              <a:t>Srl</a:t>
            </a:r>
            <a:r>
              <a:rPr lang="hu-HU" sz="2000" dirty="0" smtClean="0">
                <a:latin typeface="+mj-lt"/>
              </a:rPr>
              <a:t> és </a:t>
            </a:r>
            <a:r>
              <a:rPr lang="hu-HU" sz="2000" dirty="0" err="1" smtClean="0">
                <a:latin typeface="+mj-lt"/>
              </a:rPr>
              <a:t>Tico</a:t>
            </a:r>
            <a:r>
              <a:rPr lang="hu-HU" sz="2000" dirty="0" smtClean="0">
                <a:latin typeface="+mj-lt"/>
              </a:rPr>
              <a:t> </a:t>
            </a:r>
            <a:r>
              <a:rPr lang="hu-HU" sz="2000" dirty="0" err="1" smtClean="0">
                <a:latin typeface="+mj-lt"/>
              </a:rPr>
              <a:t>Srl</a:t>
            </a:r>
            <a:r>
              <a:rPr lang="hu-HU" sz="2000" dirty="0" smtClean="0">
                <a:latin typeface="+mj-lt"/>
              </a:rPr>
              <a:t>)</a:t>
            </a:r>
          </a:p>
          <a:p>
            <a:pPr marL="342900" indent="-342900" algn="just">
              <a:spcAft>
                <a:spcPts val="600"/>
              </a:spcAft>
              <a:buFont typeface="Arial" panose="020B0604020202020204" pitchFamily="34" charset="0"/>
              <a:buChar char="•"/>
            </a:pPr>
            <a:r>
              <a:rPr lang="hu-HU" sz="2000" b="1" dirty="0">
                <a:latin typeface="+mj-lt"/>
              </a:rPr>
              <a:t>m</a:t>
            </a:r>
            <a:r>
              <a:rPr lang="hu-HU" sz="2000" b="1" dirty="0" smtClean="0">
                <a:latin typeface="+mj-lt"/>
              </a:rPr>
              <a:t>agasabb rendű közérdekre hivatkozás nélkül figyelmen kívül hagyott a döntés sajátos gazdasági helyzetet </a:t>
            </a:r>
            <a:r>
              <a:rPr lang="hu-HU" sz="2000" dirty="0">
                <a:latin typeface="+mj-lt"/>
              </a:rPr>
              <a:t>(C-104/89 és C-37/90 J. M. Mulder és mások, valamint Otto </a:t>
            </a:r>
            <a:r>
              <a:rPr lang="hu-HU" sz="2000" dirty="0" err="1">
                <a:latin typeface="+mj-lt"/>
              </a:rPr>
              <a:t>Heinemann</a:t>
            </a:r>
            <a:r>
              <a:rPr lang="hu-HU" sz="2000" dirty="0">
                <a:latin typeface="+mj-lt"/>
              </a:rPr>
              <a:t> </a:t>
            </a:r>
            <a:r>
              <a:rPr lang="hu-HU" sz="2000" dirty="0" smtClean="0">
                <a:latin typeface="+mj-lt"/>
              </a:rPr>
              <a:t>v. </a:t>
            </a:r>
            <a:r>
              <a:rPr lang="hu-HU" sz="2000" dirty="0">
                <a:latin typeface="+mj-lt"/>
              </a:rPr>
              <a:t>Tanács és Bizottság)</a:t>
            </a:r>
            <a:endParaRPr lang="hu-HU" sz="2000" dirty="0" smtClean="0">
              <a:latin typeface="+mj-lt"/>
            </a:endParaRPr>
          </a:p>
          <a:p>
            <a:pPr marL="342900" indent="-342900" algn="just">
              <a:spcAft>
                <a:spcPts val="600"/>
              </a:spcAft>
              <a:buFont typeface="Arial" panose="020B0604020202020204" pitchFamily="34" charset="0"/>
              <a:buChar char="•"/>
            </a:pPr>
            <a:r>
              <a:rPr lang="hu-HU" sz="2000" b="1" dirty="0">
                <a:latin typeface="+mj-lt"/>
              </a:rPr>
              <a:t>a</a:t>
            </a:r>
            <a:r>
              <a:rPr lang="hu-HU" sz="2000" b="1" dirty="0" smtClean="0">
                <a:latin typeface="+mj-lt"/>
              </a:rPr>
              <a:t>z intézkedés önkényes volt </a:t>
            </a:r>
            <a:r>
              <a:rPr lang="hu-HU" sz="2000" dirty="0" smtClean="0">
                <a:latin typeface="+mj-lt"/>
              </a:rPr>
              <a:t>(C-101/76 </a:t>
            </a:r>
            <a:r>
              <a:rPr lang="hu-HU" sz="2000" dirty="0" err="1" smtClean="0">
                <a:latin typeface="+mj-lt"/>
              </a:rPr>
              <a:t>Koninklijke</a:t>
            </a:r>
            <a:r>
              <a:rPr lang="hu-HU" sz="2000" dirty="0" smtClean="0">
                <a:latin typeface="+mj-lt"/>
              </a:rPr>
              <a:t> </a:t>
            </a:r>
            <a:r>
              <a:rPr lang="hu-HU" sz="2000" dirty="0" err="1" smtClean="0">
                <a:latin typeface="+mj-lt"/>
              </a:rPr>
              <a:t>Scholten</a:t>
            </a:r>
            <a:r>
              <a:rPr lang="hu-HU" sz="2000" dirty="0" smtClean="0">
                <a:latin typeface="+mj-lt"/>
              </a:rPr>
              <a:t> Honig NV v. Tanács és Bizottság)</a:t>
            </a:r>
          </a:p>
          <a:p>
            <a:pPr marL="342900" indent="-342900" algn="just">
              <a:spcAft>
                <a:spcPts val="600"/>
              </a:spcAft>
              <a:buFont typeface="Arial" panose="020B0604020202020204" pitchFamily="34" charset="0"/>
              <a:buChar char="•"/>
            </a:pPr>
            <a:r>
              <a:rPr lang="hu-HU" sz="2000" b="1" dirty="0">
                <a:latin typeface="+mj-lt"/>
              </a:rPr>
              <a:t>a</a:t>
            </a:r>
            <a:r>
              <a:rPr lang="hu-HU" sz="2000" b="1" dirty="0" smtClean="0">
                <a:latin typeface="+mj-lt"/>
              </a:rPr>
              <a:t> kifogásolt jogi aktus hatásai az adott gazdasági tevékenység kockázatainak határait túllépték </a:t>
            </a:r>
            <a:r>
              <a:rPr lang="hu-HU" sz="2000" dirty="0">
                <a:latin typeface="+mj-lt"/>
              </a:rPr>
              <a:t>(83, 94/76 és 4, 15, 40/77 </a:t>
            </a:r>
            <a:r>
              <a:rPr lang="hu-HU" sz="2000" dirty="0" err="1">
                <a:latin typeface="+mj-lt"/>
              </a:rPr>
              <a:t>Bayerische</a:t>
            </a:r>
            <a:r>
              <a:rPr lang="hu-HU" sz="2000" dirty="0">
                <a:latin typeface="+mj-lt"/>
              </a:rPr>
              <a:t> HNL </a:t>
            </a:r>
            <a:r>
              <a:rPr lang="hu-HU" sz="2000" dirty="0" err="1">
                <a:latin typeface="+mj-lt"/>
              </a:rPr>
              <a:t>Vermehrungsbetriebe</a:t>
            </a:r>
            <a:r>
              <a:rPr lang="hu-HU" sz="2000" dirty="0">
                <a:latin typeface="+mj-lt"/>
              </a:rPr>
              <a:t> </a:t>
            </a:r>
            <a:r>
              <a:rPr lang="hu-HU" sz="2000" dirty="0" err="1">
                <a:latin typeface="+mj-lt"/>
              </a:rPr>
              <a:t>GmbH&amp;</a:t>
            </a:r>
            <a:r>
              <a:rPr lang="hu-HU" sz="2000" dirty="0">
                <a:latin typeface="+mj-lt"/>
              </a:rPr>
              <a:t> Co. KG és mások </a:t>
            </a:r>
            <a:r>
              <a:rPr lang="hu-HU" sz="2000" dirty="0" smtClean="0">
                <a:latin typeface="+mj-lt"/>
              </a:rPr>
              <a:t>v. </a:t>
            </a:r>
            <a:r>
              <a:rPr lang="hu-HU" sz="2000" dirty="0">
                <a:latin typeface="+mj-lt"/>
              </a:rPr>
              <a:t>Tanács és Bizottság)</a:t>
            </a:r>
            <a:endParaRPr lang="hu-HU" sz="2000" dirty="0" smtClean="0">
              <a:latin typeface="+mj-lt"/>
            </a:endParaRPr>
          </a:p>
          <a:p>
            <a:pPr algn="just">
              <a:spcAft>
                <a:spcPts val="600"/>
              </a:spcAft>
            </a:pPr>
            <a:r>
              <a:rPr lang="hu-HU" sz="2000" dirty="0" smtClean="0">
                <a:latin typeface="+mj-lt"/>
              </a:rPr>
              <a:t>Ha az intézmény csak </a:t>
            </a:r>
            <a:r>
              <a:rPr lang="hu-HU" sz="2000" b="1" dirty="0" smtClean="0">
                <a:latin typeface="+mj-lt"/>
              </a:rPr>
              <a:t>igen csekély mérlegelési jogkörrel rendelkezik</a:t>
            </a:r>
            <a:r>
              <a:rPr lang="hu-HU" sz="2000" dirty="0" smtClean="0">
                <a:latin typeface="+mj-lt"/>
              </a:rPr>
              <a:t>, vagy </a:t>
            </a:r>
            <a:r>
              <a:rPr lang="hu-HU" sz="2000" b="1" dirty="0" smtClean="0">
                <a:latin typeface="+mj-lt"/>
              </a:rPr>
              <a:t>semmilyen mérlegelési jogkörrel nem rendelkezik</a:t>
            </a:r>
            <a:r>
              <a:rPr lang="hu-HU" sz="2000" dirty="0" smtClean="0">
                <a:latin typeface="+mj-lt"/>
              </a:rPr>
              <a:t>, az uniós jog egyszerű megsértése elegendő a kellően súlyos jogsértése megállapításához.</a:t>
            </a:r>
          </a:p>
        </p:txBody>
      </p:sp>
    </p:spTree>
    <p:extLst>
      <p:ext uri="{BB962C8B-B14F-4D97-AF65-F5344CB8AC3E}">
        <p14:creationId xmlns:p14="http://schemas.microsoft.com/office/powerpoint/2010/main" val="39402667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11956"/>
            <a:ext cx="7772400" cy="1470025"/>
          </a:xfrm>
        </p:spPr>
        <p:txBody>
          <a:bodyPr/>
          <a:lstStyle/>
          <a:p>
            <a:r>
              <a:rPr lang="hu-HU" sz="3200" b="1" dirty="0" smtClean="0"/>
              <a:t>Felelősség jogszerű magatartás esetén</a:t>
            </a:r>
            <a:endParaRPr lang="hu-HU" sz="3200" b="1" dirty="0"/>
          </a:p>
        </p:txBody>
      </p:sp>
      <p:sp>
        <p:nvSpPr>
          <p:cNvPr id="3" name="Szövegdoboz 2"/>
          <p:cNvSpPr txBox="1"/>
          <p:nvPr/>
        </p:nvSpPr>
        <p:spPr>
          <a:xfrm>
            <a:off x="670372" y="1916832"/>
            <a:ext cx="8208912" cy="278537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Előfordulhat az az eset, amikor </a:t>
            </a:r>
            <a:r>
              <a:rPr lang="hu-HU" sz="2000" b="1" dirty="0" smtClean="0">
                <a:latin typeface="+mj-lt"/>
              </a:rPr>
              <a:t>jogszerű magatartáson alapszik felelősség</a:t>
            </a:r>
            <a:r>
              <a:rPr lang="hu-HU" sz="2000" dirty="0" smtClean="0">
                <a:latin typeface="+mj-lt"/>
              </a:rPr>
              <a:t>, ilyenkor </a:t>
            </a:r>
            <a:r>
              <a:rPr lang="hu-HU" sz="2000" b="1" dirty="0" smtClean="0">
                <a:latin typeface="+mj-lt"/>
              </a:rPr>
              <a:t>kártalanításról beszélünk</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Ez </a:t>
            </a:r>
            <a:r>
              <a:rPr lang="hu-HU" sz="2000" b="1" dirty="0" smtClean="0">
                <a:latin typeface="+mj-lt"/>
              </a:rPr>
              <a:t>rendkívül szűk körben érvényesül</a:t>
            </a:r>
            <a:r>
              <a:rPr lang="hu-HU" sz="2000" dirty="0" smtClean="0">
                <a:latin typeface="+mj-lt"/>
              </a:rPr>
              <a:t>, ugyanis szigorú feltételei vannak, többek közt </a:t>
            </a:r>
            <a:r>
              <a:rPr lang="hu-HU" sz="2000" b="1" dirty="0" smtClean="0">
                <a:latin typeface="+mj-lt"/>
              </a:rPr>
              <a:t>rendkívülinek és különleges jellegűnek kell lennie</a:t>
            </a:r>
            <a:r>
              <a:rPr lang="hu-HU" sz="2000" dirty="0" smtClean="0">
                <a:latin typeface="+mj-lt"/>
              </a:rPr>
              <a:t>.</a:t>
            </a:r>
          </a:p>
          <a:p>
            <a:pPr marL="342900" indent="-342900" algn="just">
              <a:spcAft>
                <a:spcPts val="600"/>
              </a:spcAft>
              <a:buFont typeface="Arial" panose="020B0604020202020204" pitchFamily="34" charset="0"/>
              <a:buChar char="•"/>
            </a:pPr>
            <a:r>
              <a:rPr lang="hu-HU" sz="2000" b="1" dirty="0" smtClean="0">
                <a:latin typeface="+mj-lt"/>
              </a:rPr>
              <a:t>A kár rendkívüli</a:t>
            </a:r>
            <a:r>
              <a:rPr lang="hu-HU" sz="2000" dirty="0" smtClean="0">
                <a:latin typeface="+mj-lt"/>
              </a:rPr>
              <a:t>, ha meghaladja az érintett ágazatban végzett tevékenységhez fűződő gazdasági kockázat korlátait.</a:t>
            </a:r>
          </a:p>
          <a:p>
            <a:pPr marL="342900" indent="-342900" algn="just">
              <a:spcAft>
                <a:spcPts val="600"/>
              </a:spcAft>
              <a:buFont typeface="Arial" panose="020B0604020202020204" pitchFamily="34" charset="0"/>
              <a:buChar char="•"/>
            </a:pPr>
            <a:r>
              <a:rPr lang="hu-HU" sz="2000" b="1" dirty="0" smtClean="0">
                <a:latin typeface="+mj-lt"/>
              </a:rPr>
              <a:t>A kár különleges</a:t>
            </a:r>
            <a:r>
              <a:rPr lang="hu-HU" sz="2000" dirty="0" smtClean="0">
                <a:latin typeface="+mj-lt"/>
              </a:rPr>
              <a:t>, ha a gazdasági szereplők valamely csoportját a többi szereplőhöz viszonyítva aránytalanul hátrányosan érinti.</a:t>
            </a:r>
          </a:p>
        </p:txBody>
      </p:sp>
    </p:spTree>
    <p:extLst>
      <p:ext uri="{BB962C8B-B14F-4D97-AF65-F5344CB8AC3E}">
        <p14:creationId xmlns:p14="http://schemas.microsoft.com/office/powerpoint/2010/main" val="2189171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41512" y="0"/>
            <a:ext cx="7772400" cy="1470025"/>
          </a:xfrm>
        </p:spPr>
        <p:txBody>
          <a:bodyPr/>
          <a:lstStyle/>
          <a:p>
            <a:r>
              <a:rPr lang="hu-HU" b="1" dirty="0" smtClean="0"/>
              <a:t>Okozati összefüggés</a:t>
            </a:r>
            <a:endParaRPr lang="hu-HU" b="1" dirty="0"/>
          </a:p>
        </p:txBody>
      </p:sp>
      <p:sp>
        <p:nvSpPr>
          <p:cNvPr id="2" name="Szövegdoboz 1"/>
          <p:cNvSpPr txBox="1"/>
          <p:nvPr/>
        </p:nvSpPr>
        <p:spPr>
          <a:xfrm>
            <a:off x="395536" y="1715320"/>
            <a:ext cx="8424936" cy="4247317"/>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jogsértő magatartás mellett a kártérítési felelősség megnyílásának feltétele az </a:t>
            </a:r>
            <a:r>
              <a:rPr lang="hu-HU" sz="2000" b="1" dirty="0" smtClean="0">
                <a:latin typeface="+mj-lt"/>
              </a:rPr>
              <a:t>okozati összefüggés és a kár</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Az okozatosság megállapításánál azt kell figyelembe venni, hogy </a:t>
            </a:r>
            <a:r>
              <a:rPr lang="hu-HU" sz="2000" b="1" dirty="0" smtClean="0">
                <a:latin typeface="+mj-lt"/>
              </a:rPr>
              <a:t>magatartás nélkül a kár nem következett volna be</a:t>
            </a:r>
            <a:r>
              <a:rPr lang="hu-HU" sz="2000" dirty="0" smtClean="0">
                <a:latin typeface="+mj-lt"/>
              </a:rPr>
              <a:t>.</a:t>
            </a:r>
          </a:p>
          <a:p>
            <a:pPr marL="342900" indent="-342900" algn="just">
              <a:spcAft>
                <a:spcPts val="600"/>
              </a:spcAft>
              <a:buFont typeface="Arial" panose="020B0604020202020204" pitchFamily="34" charset="0"/>
              <a:buChar char="•"/>
            </a:pPr>
            <a:r>
              <a:rPr lang="hu-HU" sz="2000" b="1" dirty="0" smtClean="0">
                <a:latin typeface="+mj-lt"/>
              </a:rPr>
              <a:t>Az okozati összefüggésnek</a:t>
            </a:r>
            <a:r>
              <a:rPr lang="hu-HU" sz="2000" dirty="0" smtClean="0">
                <a:latin typeface="+mj-lt"/>
              </a:rPr>
              <a:t>: </a:t>
            </a:r>
          </a:p>
          <a:p>
            <a:pPr marL="895350" indent="-285750" algn="just">
              <a:spcAft>
                <a:spcPts val="600"/>
              </a:spcAft>
              <a:buFont typeface="Arial" panose="020B0604020202020204" pitchFamily="34" charset="0"/>
              <a:buChar char="•"/>
            </a:pPr>
            <a:r>
              <a:rPr lang="hu-HU" sz="2000" dirty="0" smtClean="0">
                <a:latin typeface="+mj-lt"/>
              </a:rPr>
              <a:t>azonnalinak kell lennie,</a:t>
            </a:r>
          </a:p>
          <a:p>
            <a:pPr marL="895350" indent="-285750" algn="just">
              <a:spcAft>
                <a:spcPts val="600"/>
              </a:spcAft>
              <a:buFont typeface="Arial" panose="020B0604020202020204" pitchFamily="34" charset="0"/>
              <a:buChar char="•"/>
            </a:pPr>
            <a:r>
              <a:rPr lang="hu-HU" sz="2000" dirty="0">
                <a:latin typeface="+mj-lt"/>
              </a:rPr>
              <a:t>a</a:t>
            </a:r>
            <a:r>
              <a:rPr lang="hu-HU" sz="2000" dirty="0" smtClean="0">
                <a:latin typeface="+mj-lt"/>
              </a:rPr>
              <a:t> kárnak közvetlenül az intézmény magatartásából kell adódnia,</a:t>
            </a:r>
          </a:p>
          <a:p>
            <a:pPr marL="895350" indent="-285750" algn="just">
              <a:spcAft>
                <a:spcPts val="600"/>
              </a:spcAft>
              <a:buFont typeface="Arial" panose="020B0604020202020204" pitchFamily="34" charset="0"/>
              <a:buChar char="•"/>
            </a:pPr>
            <a:r>
              <a:rPr lang="hu-HU" sz="2000" dirty="0">
                <a:latin typeface="+mj-lt"/>
              </a:rPr>
              <a:t>a</a:t>
            </a:r>
            <a:r>
              <a:rPr lang="hu-HU" sz="2000" dirty="0" smtClean="0">
                <a:latin typeface="+mj-lt"/>
              </a:rPr>
              <a:t> kár bekövetkezése nem függhet más pozitív vagy negatív tényező közbejöttétől.</a:t>
            </a:r>
          </a:p>
          <a:p>
            <a:pPr marL="342900" indent="-342900" algn="just" defTabSz="266700">
              <a:spcAft>
                <a:spcPts val="600"/>
              </a:spcAft>
              <a:buFont typeface="Arial" panose="020B0604020202020204" pitchFamily="34" charset="0"/>
              <a:buChar char="•"/>
            </a:pPr>
            <a:r>
              <a:rPr lang="hu-HU" sz="2000" dirty="0" smtClean="0">
                <a:latin typeface="+mj-lt"/>
              </a:rPr>
              <a:t>Az Unió kizárólag azokért a károkért tehető felelőssé, amelyek kellő közvetlenséggel visszavezethetők az érintett intézmény jogellenes magatartására.</a:t>
            </a:r>
          </a:p>
        </p:txBody>
      </p:sp>
    </p:spTree>
    <p:extLst>
      <p:ext uri="{BB962C8B-B14F-4D97-AF65-F5344CB8AC3E}">
        <p14:creationId xmlns:p14="http://schemas.microsoft.com/office/powerpoint/2010/main" val="2049456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41512" y="0"/>
            <a:ext cx="7772400" cy="1470025"/>
          </a:xfrm>
        </p:spPr>
        <p:txBody>
          <a:bodyPr/>
          <a:lstStyle/>
          <a:p>
            <a:r>
              <a:rPr lang="hu-HU" b="1" dirty="0" smtClean="0"/>
              <a:t>Okozati összefüggés</a:t>
            </a:r>
            <a:endParaRPr lang="hu-HU" b="1" dirty="0"/>
          </a:p>
        </p:txBody>
      </p:sp>
      <p:sp>
        <p:nvSpPr>
          <p:cNvPr id="3" name="Szövegdoboz 2"/>
          <p:cNvSpPr txBox="1"/>
          <p:nvPr/>
        </p:nvSpPr>
        <p:spPr>
          <a:xfrm>
            <a:off x="395536" y="1412776"/>
            <a:ext cx="8280920" cy="5170646"/>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b="1" dirty="0" smtClean="0">
                <a:latin typeface="+mj-lt"/>
              </a:rPr>
              <a:t>A</a:t>
            </a:r>
            <a:r>
              <a:rPr lang="hu-HU" sz="2000" dirty="0" smtClean="0">
                <a:latin typeface="+mj-lt"/>
              </a:rPr>
              <a:t> </a:t>
            </a:r>
            <a:r>
              <a:rPr lang="hu-HU" sz="2000" b="1" dirty="0" smtClean="0">
                <a:latin typeface="+mj-lt"/>
              </a:rPr>
              <a:t>kár nemcsak vagyoni veszteség lehet, hanem elmaradt haszon is</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 bíróság nem zárkózott el az elmaradt haszon megítélésétől, ha az </a:t>
            </a:r>
            <a:r>
              <a:rPr lang="hu-HU" sz="2000" b="1" dirty="0" smtClean="0">
                <a:latin typeface="+mj-lt"/>
              </a:rPr>
              <a:t>megfelelően bizonyítható</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 Bíróság ezzel párhuzamosan megköveteli a </a:t>
            </a:r>
            <a:r>
              <a:rPr lang="hu-HU" sz="2000" b="1" dirty="0" smtClean="0">
                <a:latin typeface="+mj-lt"/>
              </a:rPr>
              <a:t>kár számszerű bizonyítását</a:t>
            </a:r>
            <a:r>
              <a:rPr lang="hu-HU" sz="2000" dirty="0" smtClean="0">
                <a:latin typeface="+mj-lt"/>
              </a:rPr>
              <a:t>.</a:t>
            </a:r>
          </a:p>
          <a:p>
            <a:pPr marL="342900" indent="-342900" algn="just">
              <a:spcAft>
                <a:spcPts val="600"/>
              </a:spcAft>
              <a:buFont typeface="Arial" panose="020B0604020202020204" pitchFamily="34" charset="0"/>
              <a:buChar char="•"/>
            </a:pPr>
            <a:r>
              <a:rPr lang="hu-HU" sz="2000" b="1" dirty="0" err="1" smtClean="0">
                <a:latin typeface="+mj-lt"/>
              </a:rPr>
              <a:t>Kampffmeyer-ügyben</a:t>
            </a:r>
            <a:r>
              <a:rPr lang="hu-HU" sz="2000" b="1" dirty="0" smtClean="0">
                <a:latin typeface="+mj-lt"/>
              </a:rPr>
              <a:t> megállapította</a:t>
            </a:r>
            <a:r>
              <a:rPr lang="hu-HU" sz="2000" dirty="0" smtClean="0">
                <a:latin typeface="+mj-lt"/>
              </a:rPr>
              <a:t>, hogy az uniós szerződés nem zárja ki a Bírósághoz való fordulást annak érdekében, hogy az a Közösség felelősségét megállapítsa a közvetlenül fenyegető, kellő bizonyossággal előre látható károkért, akkor sem, ha a kárt még nem lehet pontosan számszerűsíteni.</a:t>
            </a:r>
          </a:p>
          <a:p>
            <a:pPr marL="342900" indent="-342900" algn="just">
              <a:spcAft>
                <a:spcPts val="600"/>
              </a:spcAft>
              <a:buFont typeface="Arial" panose="020B0604020202020204" pitchFamily="34" charset="0"/>
              <a:buChar char="•"/>
            </a:pPr>
            <a:r>
              <a:rPr lang="hu-HU" sz="2000" b="1" dirty="0" smtClean="0">
                <a:latin typeface="+mj-lt"/>
              </a:rPr>
              <a:t>A gyakorlatban </a:t>
            </a:r>
            <a:r>
              <a:rPr lang="hu-HU" sz="2000" dirty="0" smtClean="0">
                <a:latin typeface="+mj-lt"/>
              </a:rPr>
              <a:t>azonban mind a kár, mind az okozati összefüggés bizonyításával gondok lehetnek. </a:t>
            </a:r>
          </a:p>
          <a:p>
            <a:pPr marL="342900" indent="-342900" algn="just">
              <a:spcAft>
                <a:spcPts val="600"/>
              </a:spcAft>
              <a:buFont typeface="Arial" panose="020B0604020202020204" pitchFamily="34" charset="0"/>
              <a:buChar char="•"/>
            </a:pPr>
            <a:r>
              <a:rPr lang="hu-HU" sz="2000" dirty="0" smtClean="0">
                <a:latin typeface="+mj-lt"/>
              </a:rPr>
              <a:t>A gazdasági eseményeknél a kár legtöbb esetben elmaradt haszon, amelyek kiszámítása sok bizonytalanságot rejt magába.</a:t>
            </a:r>
          </a:p>
          <a:p>
            <a:pPr marL="342900" indent="-342900" algn="just">
              <a:spcAft>
                <a:spcPts val="600"/>
              </a:spcAft>
              <a:buFont typeface="Arial" panose="020B0604020202020204" pitchFamily="34" charset="0"/>
              <a:buChar char="•"/>
            </a:pPr>
            <a:r>
              <a:rPr lang="hu-HU" sz="2000" dirty="0" smtClean="0">
                <a:latin typeface="+mj-lt"/>
              </a:rPr>
              <a:t>Másrészt a kár bekövetkezte nem feltétlenül egy tényező hatása, hanem több tényező együtthatása.</a:t>
            </a:r>
            <a:endParaRPr lang="hu-HU" sz="2000" dirty="0">
              <a:latin typeface="+mj-lt"/>
            </a:endParaRPr>
          </a:p>
        </p:txBody>
      </p:sp>
    </p:spTree>
    <p:extLst>
      <p:ext uri="{BB962C8B-B14F-4D97-AF65-F5344CB8AC3E}">
        <p14:creationId xmlns:p14="http://schemas.microsoft.com/office/powerpoint/2010/main" val="1193808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41512" y="0"/>
            <a:ext cx="7772400" cy="1470025"/>
          </a:xfrm>
        </p:spPr>
        <p:txBody>
          <a:bodyPr/>
          <a:lstStyle/>
          <a:p>
            <a:r>
              <a:rPr lang="hu-HU" sz="3600" b="1" dirty="0" smtClean="0"/>
              <a:t>Az unió és a tagállam párhuzamos felelőssége</a:t>
            </a:r>
            <a:endParaRPr lang="hu-HU" sz="3600" b="1" dirty="0"/>
          </a:p>
        </p:txBody>
      </p:sp>
      <p:sp>
        <p:nvSpPr>
          <p:cNvPr id="2" name="Szövegdoboz 1"/>
          <p:cNvSpPr txBox="1"/>
          <p:nvPr/>
        </p:nvSpPr>
        <p:spPr>
          <a:xfrm>
            <a:off x="467544" y="1772816"/>
            <a:ext cx="8136904" cy="3400931"/>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uniós jog alkalmazása során adódnak olyan helyzetek, amikor az uniós és a tagállami hatóságok </a:t>
            </a:r>
            <a:r>
              <a:rPr lang="hu-HU" sz="2000" b="1" dirty="0" smtClean="0">
                <a:latin typeface="+mj-lt"/>
              </a:rPr>
              <a:t>egy ügyben együtt cselekszenek</a:t>
            </a:r>
            <a:r>
              <a:rPr lang="hu-HU" sz="2000" dirty="0">
                <a:latin typeface="+mj-lt"/>
              </a:rPr>
              <a:t> </a:t>
            </a:r>
            <a:r>
              <a:rPr lang="hu-HU" sz="2000" dirty="0" smtClean="0">
                <a:latin typeface="+mj-lt"/>
              </a:rPr>
              <a:t>(pl.: amikor a tagállami hatóság uniós pénzt, vámot gyűjt be, vagy az uniós szervek iránymutatása alapján ad ki engedélyeket).</a:t>
            </a:r>
          </a:p>
          <a:p>
            <a:pPr marL="342900" indent="-342900" algn="just">
              <a:spcAft>
                <a:spcPts val="600"/>
              </a:spcAft>
              <a:buFont typeface="Arial" panose="020B0604020202020204" pitchFamily="34" charset="0"/>
              <a:buChar char="•"/>
            </a:pPr>
            <a:r>
              <a:rPr lang="hu-HU" sz="2000" dirty="0" smtClean="0">
                <a:latin typeface="+mj-lt"/>
              </a:rPr>
              <a:t>Ezekben a kérdésekben lényeges, hogy a </a:t>
            </a:r>
            <a:r>
              <a:rPr lang="hu-HU" sz="2000" b="1" dirty="0" smtClean="0">
                <a:latin typeface="+mj-lt"/>
              </a:rPr>
              <a:t>magánfelek az ilyen jellegű joghelyzetekben hol és milyen feltételekkel érvényesíthetik igényeiket</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Legnagyobb probléma, hogy a magánfél az együttesen felelős két szereplőt (Unió és tagállam) nem tudja párhuzamosan perelni.</a:t>
            </a:r>
          </a:p>
          <a:p>
            <a:pPr marL="342900" indent="-342900" algn="just">
              <a:spcAft>
                <a:spcPts val="600"/>
              </a:spcAft>
              <a:buFont typeface="Arial" panose="020B0604020202020204" pitchFamily="34" charset="0"/>
              <a:buChar char="•"/>
            </a:pPr>
            <a:r>
              <a:rPr lang="hu-HU" sz="2000" b="1" dirty="0" smtClean="0">
                <a:latin typeface="+mj-lt"/>
              </a:rPr>
              <a:t>Az uniós szervet csak uniós bíróságon perelheti, a tagállamot uniós bíróságon nem perelheti, kizárólag a tagállam belső bíróságán</a:t>
            </a:r>
            <a:r>
              <a:rPr lang="hu-HU" sz="2000" dirty="0" smtClean="0">
                <a:latin typeface="+mj-lt"/>
              </a:rPr>
              <a:t>.</a:t>
            </a:r>
            <a:endParaRPr lang="hu-HU" sz="2000" dirty="0">
              <a:latin typeface="+mj-lt"/>
            </a:endParaRPr>
          </a:p>
        </p:txBody>
      </p:sp>
    </p:spTree>
    <p:extLst>
      <p:ext uri="{BB962C8B-B14F-4D97-AF65-F5344CB8AC3E}">
        <p14:creationId xmlns:p14="http://schemas.microsoft.com/office/powerpoint/2010/main" val="3413803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b="1" dirty="0" smtClean="0"/>
              <a:t>Az Unió jogi felelőssége</a:t>
            </a:r>
            <a:endParaRPr lang="hu-HU" b="1" dirty="0"/>
          </a:p>
        </p:txBody>
      </p:sp>
      <p:sp>
        <p:nvSpPr>
          <p:cNvPr id="2" name="Szövegdoboz 1"/>
          <p:cNvSpPr txBox="1"/>
          <p:nvPr/>
        </p:nvSpPr>
        <p:spPr>
          <a:xfrm>
            <a:off x="467544" y="1628800"/>
            <a:ext cx="8352928" cy="3170099"/>
          </a:xfrm>
          <a:prstGeom prst="rect">
            <a:avLst/>
          </a:prstGeom>
          <a:noFill/>
        </p:spPr>
        <p:txBody>
          <a:bodyPr wrap="square" rtlCol="0">
            <a:spAutoFit/>
          </a:bodyPr>
          <a:lstStyle/>
          <a:p>
            <a:pPr marL="342900" indent="-342900" algn="just">
              <a:buFont typeface="Arial" panose="020B0604020202020204" pitchFamily="34" charset="0"/>
              <a:buChar char="•"/>
            </a:pPr>
            <a:r>
              <a:rPr lang="hu-HU" sz="2000" dirty="0" smtClean="0">
                <a:latin typeface="+mj-lt"/>
              </a:rPr>
              <a:t>Az </a:t>
            </a:r>
            <a:r>
              <a:rPr lang="hu-HU" sz="2000" b="1" dirty="0" smtClean="0">
                <a:latin typeface="+mj-lt"/>
              </a:rPr>
              <a:t>Európai Unió szerveinek jogsértésével </a:t>
            </a:r>
            <a:r>
              <a:rPr lang="hu-HU" sz="2000" dirty="0" smtClean="0">
                <a:latin typeface="+mj-lt"/>
              </a:rPr>
              <a:t>szemben érvényesíthető semmisségi és érvénytelenségi, valamint mulasztási igények is (ezeket korábbi anyagunkban tárgyaltuk). </a:t>
            </a:r>
          </a:p>
          <a:p>
            <a:pPr marL="342900" indent="-342900" algn="just">
              <a:buFont typeface="Arial" panose="020B0604020202020204" pitchFamily="34" charset="0"/>
              <a:buChar char="•"/>
            </a:pPr>
            <a:endParaRPr lang="hu-HU" sz="2000" dirty="0" smtClean="0">
              <a:latin typeface="+mj-lt"/>
            </a:endParaRPr>
          </a:p>
          <a:p>
            <a:pPr marL="342900" indent="-342900" algn="just">
              <a:buFont typeface="Arial" panose="020B0604020202020204" pitchFamily="34" charset="0"/>
              <a:buChar char="•"/>
            </a:pPr>
            <a:r>
              <a:rPr lang="hu-HU" sz="2000" dirty="0" smtClean="0">
                <a:latin typeface="+mj-lt"/>
              </a:rPr>
              <a:t>Ebben az anyagrészben többek között az Unió általános </a:t>
            </a:r>
            <a:r>
              <a:rPr lang="hu-HU" sz="2000" b="1" dirty="0" smtClean="0">
                <a:latin typeface="+mj-lt"/>
              </a:rPr>
              <a:t>szerződéses felelősségét és a szerződésen kívül okozott károkért való felelősséget tárgyaljuk</a:t>
            </a:r>
            <a:r>
              <a:rPr lang="hu-HU" sz="2000" dirty="0" smtClean="0">
                <a:latin typeface="+mj-lt"/>
              </a:rPr>
              <a:t>.</a:t>
            </a:r>
          </a:p>
          <a:p>
            <a:pPr marL="342900" indent="-342900" algn="just">
              <a:buFont typeface="Arial" panose="020B0604020202020204" pitchFamily="34" charset="0"/>
              <a:buChar char="•"/>
            </a:pPr>
            <a:endParaRPr lang="hu-HU" sz="2000" dirty="0" smtClean="0">
              <a:latin typeface="+mj-lt"/>
            </a:endParaRPr>
          </a:p>
          <a:p>
            <a:pPr marL="342900" indent="-342900" algn="just">
              <a:buFont typeface="Arial" panose="020B0604020202020204" pitchFamily="34" charset="0"/>
              <a:buChar char="•"/>
            </a:pPr>
            <a:endParaRPr lang="hu-HU" sz="2000" dirty="0">
              <a:latin typeface="+mj-lt"/>
            </a:endParaRPr>
          </a:p>
          <a:p>
            <a:pPr marL="342900" indent="-342900" algn="just">
              <a:buFont typeface="Arial" panose="020B0604020202020204" pitchFamily="34" charset="0"/>
              <a:buChar char="•"/>
            </a:pPr>
            <a:endParaRPr lang="hu-HU" sz="2000" dirty="0">
              <a:latin typeface="+mj-lt"/>
            </a:endParaRPr>
          </a:p>
        </p:txBody>
      </p:sp>
      <p:pic>
        <p:nvPicPr>
          <p:cNvPr id="3" name="Kép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021" y="3861048"/>
            <a:ext cx="6715974" cy="2527970"/>
          </a:xfrm>
          <a:prstGeom prst="rect">
            <a:avLst/>
          </a:prstGeom>
        </p:spPr>
      </p:pic>
      <p:sp>
        <p:nvSpPr>
          <p:cNvPr id="4" name="Szövegdoboz 3"/>
          <p:cNvSpPr txBox="1"/>
          <p:nvPr/>
        </p:nvSpPr>
        <p:spPr>
          <a:xfrm>
            <a:off x="1286021" y="6419233"/>
            <a:ext cx="4823756" cy="230832"/>
          </a:xfrm>
          <a:prstGeom prst="rect">
            <a:avLst/>
          </a:prstGeom>
          <a:noFill/>
        </p:spPr>
        <p:txBody>
          <a:bodyPr wrap="none" rtlCol="0">
            <a:spAutoFit/>
          </a:bodyPr>
          <a:lstStyle/>
          <a:p>
            <a:r>
              <a:rPr lang="hu-HU" sz="900" dirty="0" smtClean="0">
                <a:latin typeface="+mj-lt"/>
              </a:rPr>
              <a:t>Forrás: </a:t>
            </a:r>
            <a:r>
              <a:rPr lang="hu-HU" sz="900" dirty="0">
                <a:latin typeface="+mj-lt"/>
                <a:hlinkClick r:id="rId3"/>
              </a:rPr>
              <a:t>https://www.knowledgehut.com/blog/project-management/prince2-roles-and-responsibilities</a:t>
            </a:r>
            <a:endParaRPr lang="hu-HU" sz="900" dirty="0">
              <a:latin typeface="+mj-lt"/>
            </a:endParaRPr>
          </a:p>
        </p:txBody>
      </p:sp>
    </p:spTree>
    <p:extLst>
      <p:ext uri="{BB962C8B-B14F-4D97-AF65-F5344CB8AC3E}">
        <p14:creationId xmlns:p14="http://schemas.microsoft.com/office/powerpoint/2010/main" val="26762464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41512" y="0"/>
            <a:ext cx="7772400" cy="1470025"/>
          </a:xfrm>
        </p:spPr>
        <p:txBody>
          <a:bodyPr/>
          <a:lstStyle/>
          <a:p>
            <a:r>
              <a:rPr lang="hu-HU" sz="3200" b="1" dirty="0" smtClean="0"/>
              <a:t>96/71 R. &amp; V. </a:t>
            </a:r>
            <a:r>
              <a:rPr lang="hu-HU" sz="3200" b="1" dirty="0" err="1" smtClean="0"/>
              <a:t>Haegeman</a:t>
            </a:r>
            <a:r>
              <a:rPr lang="hu-HU" sz="3200" b="1" dirty="0" smtClean="0"/>
              <a:t> v. Bizottság</a:t>
            </a:r>
            <a:endParaRPr lang="hu-HU" sz="3200" b="1" dirty="0"/>
          </a:p>
        </p:txBody>
      </p:sp>
      <p:graphicFrame>
        <p:nvGraphicFramePr>
          <p:cNvPr id="6" name="Diagram 5"/>
          <p:cNvGraphicFramePr/>
          <p:nvPr>
            <p:extLst>
              <p:ext uri="{D42A27DB-BD31-4B8C-83A1-F6EECF244321}">
                <p14:modId xmlns:p14="http://schemas.microsoft.com/office/powerpoint/2010/main" val="1144025717"/>
              </p:ext>
            </p:extLst>
          </p:nvPr>
        </p:nvGraphicFramePr>
        <p:xfrm>
          <a:off x="179512" y="1260171"/>
          <a:ext cx="8964488" cy="54811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5941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3600" b="1" dirty="0" smtClean="0"/>
              <a:t>A tagállami kártérítési felelősség</a:t>
            </a:r>
            <a:br>
              <a:rPr lang="hu-HU" sz="3600" b="1" dirty="0" smtClean="0"/>
            </a:br>
            <a:r>
              <a:rPr lang="hu-HU" sz="3600" b="1" dirty="0" smtClean="0"/>
              <a:t>Immunitási elméletek</a:t>
            </a:r>
            <a:endParaRPr lang="hu-HU" sz="3600" b="1" dirty="0"/>
          </a:p>
        </p:txBody>
      </p:sp>
      <p:sp>
        <p:nvSpPr>
          <p:cNvPr id="3" name="Szövegdoboz 2"/>
          <p:cNvSpPr txBox="1"/>
          <p:nvPr/>
        </p:nvSpPr>
        <p:spPr>
          <a:xfrm>
            <a:off x="539552" y="1772816"/>
            <a:ext cx="8208912" cy="4401205"/>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immunitás ebben az összefüggésben olyan, elsősorban a jogalanyisággal összefüggő kategóriát jelent, amely </a:t>
            </a:r>
            <a:r>
              <a:rPr lang="hu-HU" sz="2000" b="1" dirty="0" smtClean="0">
                <a:latin typeface="+mj-lt"/>
              </a:rPr>
              <a:t>a felelősségre vonás elmaradásának eseteit öleli fel</a:t>
            </a:r>
            <a:r>
              <a:rPr lang="hu-HU" sz="2000" dirty="0" smtClean="0">
                <a:latin typeface="+mj-lt"/>
              </a:rPr>
              <a:t>. </a:t>
            </a:r>
          </a:p>
          <a:p>
            <a:pPr marL="342900" indent="-342900" algn="just">
              <a:spcAft>
                <a:spcPts val="600"/>
              </a:spcAft>
              <a:buFont typeface="Arial" panose="020B0604020202020204" pitchFamily="34" charset="0"/>
              <a:buChar char="•"/>
            </a:pPr>
            <a:r>
              <a:rPr lang="hu-HU" sz="2000" b="1" dirty="0" smtClean="0">
                <a:latin typeface="+mj-lt"/>
              </a:rPr>
              <a:t>Az immunitás olyan helyzet</a:t>
            </a:r>
            <a:r>
              <a:rPr lang="hu-HU" sz="2000" dirty="0" smtClean="0">
                <a:latin typeface="+mj-lt"/>
              </a:rPr>
              <a:t>, amelyben egy adott jogalanyt valamilyen oknál fogva </a:t>
            </a:r>
            <a:r>
              <a:rPr lang="hu-HU" sz="2000" b="1" dirty="0" smtClean="0">
                <a:latin typeface="+mj-lt"/>
              </a:rPr>
              <a:t>nem lehet felelősségre vonni</a:t>
            </a:r>
            <a:r>
              <a:rPr lang="hu-HU" sz="2000" dirty="0" smtClean="0">
                <a:latin typeface="+mj-lt"/>
              </a:rPr>
              <a:t>, pedig </a:t>
            </a:r>
            <a:r>
              <a:rPr lang="hu-HU" sz="2000" dirty="0" err="1" smtClean="0">
                <a:latin typeface="+mj-lt"/>
              </a:rPr>
              <a:t>tényállásbelileg</a:t>
            </a:r>
            <a:r>
              <a:rPr lang="hu-HU" sz="2000" dirty="0" smtClean="0">
                <a:latin typeface="+mj-lt"/>
              </a:rPr>
              <a:t> a feltételek egyébként adottak volnának ehhez.</a:t>
            </a:r>
          </a:p>
          <a:p>
            <a:pPr marL="342900" indent="-342900" algn="just">
              <a:spcAft>
                <a:spcPts val="600"/>
              </a:spcAft>
              <a:buFont typeface="Arial" panose="020B0604020202020204" pitchFamily="34" charset="0"/>
              <a:buChar char="•"/>
            </a:pPr>
            <a:r>
              <a:rPr lang="hu-HU" sz="2000" b="1" dirty="0" smtClean="0">
                <a:latin typeface="+mj-lt"/>
              </a:rPr>
              <a:t>Az immunitási elméletek sokáig azon a dogmatikai alapon álltak, hogy a tagállamot nem lehet felelősségre vonni, azaz az állam teljes immunitást élvez</a:t>
            </a:r>
            <a:r>
              <a:rPr lang="hu-HU" sz="2000" dirty="0" smtClean="0">
                <a:latin typeface="+mj-lt"/>
              </a:rPr>
              <a:t>.</a:t>
            </a:r>
            <a:endParaRPr lang="hu-HU" sz="2000" dirty="0">
              <a:latin typeface="+mj-lt"/>
            </a:endParaRPr>
          </a:p>
          <a:p>
            <a:pPr marL="342900" indent="-342900" algn="just">
              <a:spcAft>
                <a:spcPts val="600"/>
              </a:spcAft>
              <a:buFont typeface="Arial" panose="020B0604020202020204" pitchFamily="34" charset="0"/>
              <a:buChar char="•"/>
            </a:pPr>
            <a:r>
              <a:rPr lang="hu-HU" sz="2000" dirty="0" smtClean="0">
                <a:latin typeface="+mj-lt"/>
              </a:rPr>
              <a:t>Az abszolút immunitást a szuverenitás részeként kezelték, vagyis szuverén más szuverén felett nem rendelkezik ítélkezési hatalommal (par </a:t>
            </a:r>
            <a:r>
              <a:rPr lang="hu-HU" sz="2000" dirty="0" err="1" smtClean="0">
                <a:latin typeface="+mj-lt"/>
              </a:rPr>
              <a:t>in</a:t>
            </a:r>
            <a:r>
              <a:rPr lang="hu-HU" sz="2000" dirty="0" smtClean="0">
                <a:latin typeface="+mj-lt"/>
              </a:rPr>
              <a:t> </a:t>
            </a:r>
            <a:r>
              <a:rPr lang="hu-HU" sz="2000" dirty="0" err="1" smtClean="0">
                <a:latin typeface="+mj-lt"/>
              </a:rPr>
              <a:t>parem</a:t>
            </a:r>
            <a:r>
              <a:rPr lang="hu-HU" sz="2000" dirty="0" smtClean="0">
                <a:latin typeface="+mj-lt"/>
              </a:rPr>
              <a:t> non </a:t>
            </a:r>
            <a:r>
              <a:rPr lang="hu-HU" sz="2000" dirty="0" err="1" smtClean="0">
                <a:latin typeface="+mj-lt"/>
              </a:rPr>
              <a:t>habet</a:t>
            </a:r>
            <a:r>
              <a:rPr lang="hu-HU" sz="2000" dirty="0" smtClean="0">
                <a:latin typeface="+mj-lt"/>
              </a:rPr>
              <a:t> </a:t>
            </a:r>
            <a:r>
              <a:rPr lang="hu-HU" sz="2000" dirty="0" err="1" smtClean="0">
                <a:latin typeface="+mj-lt"/>
              </a:rPr>
              <a:t>imeperium</a:t>
            </a:r>
            <a:r>
              <a:rPr lang="hu-HU" sz="2000" dirty="0" smtClean="0">
                <a:latin typeface="+mj-lt"/>
              </a:rPr>
              <a:t>).</a:t>
            </a:r>
          </a:p>
          <a:p>
            <a:pPr marL="342900" indent="-342900" algn="just">
              <a:spcAft>
                <a:spcPts val="600"/>
              </a:spcAft>
              <a:buFont typeface="Arial" panose="020B0604020202020204" pitchFamily="34" charset="0"/>
              <a:buChar char="•"/>
            </a:pPr>
            <a:endParaRPr lang="hu-HU" sz="2000" dirty="0" smtClean="0">
              <a:latin typeface="+mj-lt"/>
            </a:endParaRPr>
          </a:p>
        </p:txBody>
      </p:sp>
    </p:spTree>
    <p:extLst>
      <p:ext uri="{BB962C8B-B14F-4D97-AF65-F5344CB8AC3E}">
        <p14:creationId xmlns:p14="http://schemas.microsoft.com/office/powerpoint/2010/main" val="3462634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4000" b="1" dirty="0" smtClean="0"/>
              <a:t>Immunitási elméletek</a:t>
            </a:r>
            <a:endParaRPr lang="hu-HU" sz="4000" b="1" dirty="0"/>
          </a:p>
        </p:txBody>
      </p:sp>
      <p:sp>
        <p:nvSpPr>
          <p:cNvPr id="2" name="Szövegdoboz 1"/>
          <p:cNvSpPr txBox="1"/>
          <p:nvPr/>
        </p:nvSpPr>
        <p:spPr>
          <a:xfrm>
            <a:off x="539552" y="1916832"/>
            <a:ext cx="8064896" cy="2939266"/>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a:t>
            </a:r>
            <a:r>
              <a:rPr lang="hu-HU" sz="2000" b="1" dirty="0" smtClean="0">
                <a:latin typeface="+mj-lt"/>
              </a:rPr>
              <a:t>teljes állami immunitás dogmája </a:t>
            </a:r>
            <a:r>
              <a:rPr lang="hu-HU" sz="2000" dirty="0" smtClean="0">
                <a:latin typeface="+mj-lt"/>
              </a:rPr>
              <a:t>a XIX-XX. század fordulóján kezdett oldódni a </a:t>
            </a:r>
            <a:r>
              <a:rPr lang="hu-HU" sz="2000" b="1" dirty="0" smtClean="0">
                <a:latin typeface="+mj-lt"/>
              </a:rPr>
              <a:t>bírósági gyakorlat révén </a:t>
            </a:r>
            <a:r>
              <a:rPr lang="hu-HU" sz="2000" dirty="0" smtClean="0">
                <a:latin typeface="+mj-lt"/>
              </a:rPr>
              <a:t>és ellenpólusként megjelent </a:t>
            </a:r>
            <a:r>
              <a:rPr lang="hu-HU" sz="2000" b="1" dirty="0" smtClean="0">
                <a:latin typeface="+mj-lt"/>
              </a:rPr>
              <a:t>az állami immunitást teljesen elutasító álláspont</a:t>
            </a:r>
            <a:r>
              <a:rPr lang="hu-HU" sz="2000" dirty="0" smtClean="0">
                <a:latin typeface="+mj-lt"/>
              </a:rPr>
              <a:t>, valamint a </a:t>
            </a:r>
            <a:r>
              <a:rPr lang="hu-HU" sz="2000" b="1" dirty="0" smtClean="0">
                <a:latin typeface="+mj-lt"/>
              </a:rPr>
              <a:t>funkcionális vagy relatív immunitás tana </a:t>
            </a:r>
            <a:r>
              <a:rPr lang="hu-HU" sz="2000" dirty="0" smtClean="0">
                <a:latin typeface="+mj-lt"/>
              </a:rPr>
              <a:t>is, amely csak azokban az esetekben biztosít immunitást, amikor </a:t>
            </a:r>
            <a:r>
              <a:rPr lang="hu-HU" sz="2000" b="1" dirty="0" smtClean="0">
                <a:latin typeface="+mj-lt"/>
              </a:rPr>
              <a:t>az állam a közhatalom hordozójaként jár el</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Az uniós jog keretei között sem volt tartható a teljes tagállami immunitás, mivel az állam </a:t>
            </a:r>
            <a:r>
              <a:rPr lang="hu-HU" sz="2000" b="1" dirty="0" smtClean="0">
                <a:latin typeface="+mj-lt"/>
              </a:rPr>
              <a:t>nem csak közhatalmi funkciójában járhat el, hanem magánjogi jogviszonyokat is alakíthat</a:t>
            </a:r>
            <a:r>
              <a:rPr lang="hu-HU" sz="2000" dirty="0" smtClean="0">
                <a:latin typeface="+mj-lt"/>
              </a:rPr>
              <a:t>.</a:t>
            </a:r>
          </a:p>
        </p:txBody>
      </p:sp>
    </p:spTree>
    <p:extLst>
      <p:ext uri="{BB962C8B-B14F-4D97-AF65-F5344CB8AC3E}">
        <p14:creationId xmlns:p14="http://schemas.microsoft.com/office/powerpoint/2010/main" val="14633792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4000" b="1" dirty="0" smtClean="0"/>
              <a:t>Immunitási elméletek</a:t>
            </a:r>
            <a:endParaRPr lang="hu-HU" sz="4000" b="1" dirty="0"/>
          </a:p>
        </p:txBody>
      </p:sp>
      <p:sp>
        <p:nvSpPr>
          <p:cNvPr id="2" name="Szövegdoboz 1"/>
          <p:cNvSpPr txBox="1"/>
          <p:nvPr/>
        </p:nvSpPr>
        <p:spPr>
          <a:xfrm>
            <a:off x="611560" y="1844824"/>
            <a:ext cx="8064896" cy="3477875"/>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b="1" dirty="0" smtClean="0">
                <a:latin typeface="+mj-lt"/>
              </a:rPr>
              <a:t>Az állami kárfelelősség megalapozására két jogi módszer létezik</a:t>
            </a:r>
            <a:r>
              <a:rPr lang="hu-HU" sz="2000" dirty="0" smtClean="0">
                <a:latin typeface="+mj-lt"/>
              </a:rPr>
              <a:t>.</a:t>
            </a:r>
          </a:p>
          <a:p>
            <a:pPr marL="342900" indent="-342900" algn="just">
              <a:spcAft>
                <a:spcPts val="600"/>
              </a:spcAft>
              <a:buFont typeface="Arial" panose="020B0604020202020204" pitchFamily="34" charset="0"/>
              <a:buChar char="•"/>
            </a:pPr>
            <a:r>
              <a:rPr lang="hu-HU" sz="2000" b="1" dirty="0" smtClean="0">
                <a:latin typeface="+mj-lt"/>
              </a:rPr>
              <a:t>Az egyik módszer </a:t>
            </a:r>
            <a:r>
              <a:rPr lang="hu-HU" sz="2000" dirty="0" smtClean="0">
                <a:latin typeface="+mj-lt"/>
              </a:rPr>
              <a:t>azt vizsgálja, hogy az </a:t>
            </a:r>
            <a:r>
              <a:rPr lang="hu-HU" sz="2000" b="1" dirty="0" smtClean="0">
                <a:latin typeface="+mj-lt"/>
              </a:rPr>
              <a:t>állami tevékenység jellege </a:t>
            </a:r>
            <a:r>
              <a:rPr lang="hu-HU" sz="2000" dirty="0" smtClean="0">
                <a:latin typeface="+mj-lt"/>
              </a:rPr>
              <a:t>a döntő abban, hogy a kárfelelősség felvethetőek-e vagy sem.</a:t>
            </a:r>
          </a:p>
          <a:p>
            <a:pPr marL="806450" indent="-342900" algn="just">
              <a:spcAft>
                <a:spcPts val="600"/>
              </a:spcAft>
              <a:buFont typeface="Arial" panose="020B0604020202020204" pitchFamily="34" charset="0"/>
              <a:buChar char="•"/>
            </a:pPr>
            <a:r>
              <a:rPr lang="hu-HU" sz="2000" dirty="0" smtClean="0">
                <a:latin typeface="+mj-lt"/>
              </a:rPr>
              <a:t>Amennyiben </a:t>
            </a:r>
            <a:r>
              <a:rPr lang="hu-HU" sz="2000" b="1" dirty="0" smtClean="0">
                <a:latin typeface="+mj-lt"/>
              </a:rPr>
              <a:t>az állam közhatalmi funkciót </a:t>
            </a:r>
            <a:r>
              <a:rPr lang="hu-HU" sz="2000" dirty="0" smtClean="0">
                <a:latin typeface="+mj-lt"/>
              </a:rPr>
              <a:t>gyakorol, nem esik a felelősségét megalapozó tevékenységek közé.</a:t>
            </a:r>
          </a:p>
          <a:p>
            <a:pPr marL="806450" indent="-342900" algn="just">
              <a:spcAft>
                <a:spcPts val="600"/>
              </a:spcAft>
              <a:buFont typeface="Arial" panose="020B0604020202020204" pitchFamily="34" charset="0"/>
              <a:buChar char="•"/>
            </a:pPr>
            <a:r>
              <a:rPr lang="hu-HU" sz="2000" dirty="0" smtClean="0">
                <a:latin typeface="+mj-lt"/>
              </a:rPr>
              <a:t>Amennyiben </a:t>
            </a:r>
            <a:r>
              <a:rPr lang="hu-HU" sz="2000" b="1" dirty="0" smtClean="0">
                <a:latin typeface="+mj-lt"/>
              </a:rPr>
              <a:t>tevékenysége magánjogi ügyletkötésben </a:t>
            </a:r>
            <a:r>
              <a:rPr lang="hu-HU" sz="2000" dirty="0" smtClean="0">
                <a:latin typeface="+mj-lt"/>
              </a:rPr>
              <a:t>nyilvánul meg, az immunitás biztosítása indokolatlan.</a:t>
            </a:r>
          </a:p>
          <a:p>
            <a:pPr marL="342900" indent="-342900" algn="just">
              <a:spcAft>
                <a:spcPts val="600"/>
              </a:spcAft>
              <a:buFont typeface="Arial" panose="020B0604020202020204" pitchFamily="34" charset="0"/>
              <a:buChar char="•"/>
            </a:pPr>
            <a:r>
              <a:rPr lang="hu-HU" sz="2000" b="1" dirty="0" smtClean="0">
                <a:latin typeface="+mj-lt"/>
              </a:rPr>
              <a:t>A másik módszer </a:t>
            </a:r>
            <a:r>
              <a:rPr lang="hu-HU" sz="2000" dirty="0" smtClean="0">
                <a:latin typeface="+mj-lt"/>
              </a:rPr>
              <a:t>az immunitás vizsgálatánál az állam bizonyos részeinél látja indokoltnak az immunitás alkalmazását, más állami szervezeti egységek tevékenységének vonatkozásában viszont nem.</a:t>
            </a:r>
          </a:p>
        </p:txBody>
      </p:sp>
    </p:spTree>
    <p:extLst>
      <p:ext uri="{BB962C8B-B14F-4D97-AF65-F5344CB8AC3E}">
        <p14:creationId xmlns:p14="http://schemas.microsoft.com/office/powerpoint/2010/main" val="870960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4000" b="1" dirty="0" smtClean="0"/>
              <a:t>Immunitási elméletek</a:t>
            </a:r>
            <a:endParaRPr lang="hu-HU" sz="4000" b="1" dirty="0"/>
          </a:p>
        </p:txBody>
      </p:sp>
      <p:sp>
        <p:nvSpPr>
          <p:cNvPr id="2" name="Szövegdoboz 1"/>
          <p:cNvSpPr txBox="1"/>
          <p:nvPr/>
        </p:nvSpPr>
        <p:spPr>
          <a:xfrm>
            <a:off x="539552" y="1628800"/>
            <a:ext cx="7776864" cy="4016484"/>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tagállami kártérítési felelősség kérdése az uniós jogban az irányelvekkel összefüggő </a:t>
            </a:r>
            <a:r>
              <a:rPr lang="hu-HU" sz="2000" b="1" dirty="0" smtClean="0">
                <a:latin typeface="+mj-lt"/>
              </a:rPr>
              <a:t>implementációs kötelezettség megszegése esetén a magánfeleknek okozott károk kapcsán</a:t>
            </a:r>
            <a:r>
              <a:rPr lang="hu-HU" sz="2000" dirty="0" smtClean="0">
                <a:latin typeface="+mj-lt"/>
              </a:rPr>
              <a:t>, mint új jogorvoslati lehetőség merült fel.</a:t>
            </a:r>
          </a:p>
          <a:p>
            <a:pPr marL="342900" indent="-342900" algn="just">
              <a:spcAft>
                <a:spcPts val="600"/>
              </a:spcAft>
              <a:buFont typeface="Arial" panose="020B0604020202020204" pitchFamily="34" charset="0"/>
              <a:buChar char="•"/>
            </a:pPr>
            <a:r>
              <a:rPr lang="hu-HU" sz="2000" dirty="0" smtClean="0">
                <a:latin typeface="+mj-lt"/>
              </a:rPr>
              <a:t>A megfelelő jogorvoslati eszköz az olyan kereset, amely </a:t>
            </a:r>
            <a:r>
              <a:rPr lang="hu-HU" sz="2000" b="1" dirty="0" smtClean="0">
                <a:latin typeface="+mj-lt"/>
              </a:rPr>
              <a:t>az állam felelősségének megállapítására irányul</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 </a:t>
            </a:r>
            <a:r>
              <a:rPr lang="hu-HU" sz="2000" b="1" dirty="0" err="1" smtClean="0">
                <a:latin typeface="+mj-lt"/>
              </a:rPr>
              <a:t>Humblet</a:t>
            </a:r>
            <a:r>
              <a:rPr lang="hu-HU" sz="2000" b="1" dirty="0" smtClean="0">
                <a:latin typeface="+mj-lt"/>
              </a:rPr>
              <a:t> v. Belgium ügyben </a:t>
            </a:r>
            <a:r>
              <a:rPr lang="hu-HU" sz="2000" dirty="0" smtClean="0">
                <a:latin typeface="+mj-lt"/>
              </a:rPr>
              <a:t>az Európai Bíróság arra a következtetésre jutott, hogy a tagállamok a Szerződésben aláírt jóhiszeműség elve szerint </a:t>
            </a:r>
            <a:r>
              <a:rPr lang="hu-HU" sz="2000" b="1" dirty="0" smtClean="0">
                <a:latin typeface="+mj-lt"/>
              </a:rPr>
              <a:t>kötelesek a közösségi jog megsértéséből eredő jogellenes következményeket megszüntetni</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 kártérítési felelősség szabályrendszere jelentős különbségeket mutatott egyes tagállamokban.</a:t>
            </a:r>
          </a:p>
        </p:txBody>
      </p:sp>
    </p:spTree>
    <p:extLst>
      <p:ext uri="{BB962C8B-B14F-4D97-AF65-F5344CB8AC3E}">
        <p14:creationId xmlns:p14="http://schemas.microsoft.com/office/powerpoint/2010/main" val="132739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7096"/>
            <a:ext cx="7772400" cy="1470025"/>
          </a:xfrm>
        </p:spPr>
        <p:txBody>
          <a:bodyPr/>
          <a:lstStyle/>
          <a:p>
            <a:r>
              <a:rPr lang="hu-HU" sz="2800" b="1" dirty="0" smtClean="0"/>
              <a:t>C-60/90 és C-9/90 Andrea </a:t>
            </a:r>
            <a:r>
              <a:rPr lang="hu-HU" sz="2800" b="1" dirty="0" err="1" smtClean="0"/>
              <a:t>Francovich</a:t>
            </a:r>
            <a:r>
              <a:rPr lang="hu-HU" sz="2800" b="1" dirty="0" smtClean="0"/>
              <a:t> és Danila </a:t>
            </a:r>
            <a:r>
              <a:rPr lang="hu-HU" sz="2800" b="1" dirty="0" err="1" smtClean="0"/>
              <a:t>Bonifaci</a:t>
            </a:r>
            <a:r>
              <a:rPr lang="hu-HU" sz="2800" b="1" dirty="0" smtClean="0"/>
              <a:t> és mások v. Olaszország</a:t>
            </a:r>
            <a:endParaRPr lang="hu-HU" sz="2800" b="1" dirty="0"/>
          </a:p>
        </p:txBody>
      </p:sp>
      <p:graphicFrame>
        <p:nvGraphicFramePr>
          <p:cNvPr id="4" name="Diagram 3"/>
          <p:cNvGraphicFramePr/>
          <p:nvPr>
            <p:extLst>
              <p:ext uri="{D42A27DB-BD31-4B8C-83A1-F6EECF244321}">
                <p14:modId xmlns:p14="http://schemas.microsoft.com/office/powerpoint/2010/main" val="593417023"/>
              </p:ext>
            </p:extLst>
          </p:nvPr>
        </p:nvGraphicFramePr>
        <p:xfrm>
          <a:off x="323528" y="1628800"/>
          <a:ext cx="864096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1881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7096"/>
            <a:ext cx="7772400" cy="1470025"/>
          </a:xfrm>
        </p:spPr>
        <p:txBody>
          <a:bodyPr/>
          <a:lstStyle/>
          <a:p>
            <a:r>
              <a:rPr lang="hu-HU" sz="2800" b="1" dirty="0" smtClean="0"/>
              <a:t>C-60/90 és C-9/90 Andrea </a:t>
            </a:r>
            <a:r>
              <a:rPr lang="hu-HU" sz="2800" b="1" dirty="0" err="1" smtClean="0"/>
              <a:t>Francovich</a:t>
            </a:r>
            <a:r>
              <a:rPr lang="hu-HU" sz="2800" b="1" dirty="0" smtClean="0"/>
              <a:t> és Danila </a:t>
            </a:r>
            <a:r>
              <a:rPr lang="hu-HU" sz="2800" b="1" dirty="0" err="1" smtClean="0"/>
              <a:t>Bonifaci</a:t>
            </a:r>
            <a:r>
              <a:rPr lang="hu-HU" sz="2800" b="1" dirty="0" smtClean="0"/>
              <a:t> és mások v. Olaszország</a:t>
            </a:r>
            <a:endParaRPr lang="hu-HU" sz="2800" b="1" dirty="0"/>
          </a:p>
        </p:txBody>
      </p:sp>
      <p:graphicFrame>
        <p:nvGraphicFramePr>
          <p:cNvPr id="4" name="Diagram 3"/>
          <p:cNvGraphicFramePr/>
          <p:nvPr>
            <p:extLst>
              <p:ext uri="{D42A27DB-BD31-4B8C-83A1-F6EECF244321}">
                <p14:modId xmlns:p14="http://schemas.microsoft.com/office/powerpoint/2010/main" val="1829428050"/>
              </p:ext>
            </p:extLst>
          </p:nvPr>
        </p:nvGraphicFramePr>
        <p:xfrm>
          <a:off x="323528" y="1628800"/>
          <a:ext cx="864096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5626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7096"/>
            <a:ext cx="7772400" cy="1470025"/>
          </a:xfrm>
        </p:spPr>
        <p:txBody>
          <a:bodyPr/>
          <a:lstStyle/>
          <a:p>
            <a:r>
              <a:rPr lang="hu-HU" b="1" dirty="0" smtClean="0"/>
              <a:t>A kár meghatározása</a:t>
            </a:r>
            <a:endParaRPr lang="hu-HU" b="1" dirty="0"/>
          </a:p>
        </p:txBody>
      </p:sp>
      <p:sp>
        <p:nvSpPr>
          <p:cNvPr id="2" name="Szövegdoboz 1"/>
          <p:cNvSpPr txBox="1"/>
          <p:nvPr/>
        </p:nvSpPr>
        <p:spPr>
          <a:xfrm>
            <a:off x="251520" y="1412776"/>
            <a:ext cx="8604448" cy="501675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Fontos szabály, hogy a tagállam által az uniós jog megsértésével </a:t>
            </a:r>
            <a:r>
              <a:rPr lang="hu-HU" sz="2000" b="1" dirty="0" smtClean="0">
                <a:latin typeface="+mj-lt"/>
              </a:rPr>
              <a:t>magánszemélynek okozott kárért járó kártérítésnek az okozott kárhoz kell igazodnia</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Uniós rendelkezés hiányában a </a:t>
            </a:r>
            <a:r>
              <a:rPr lang="hu-HU" sz="2000" b="1" dirty="0" smtClean="0">
                <a:latin typeface="+mj-lt"/>
              </a:rPr>
              <a:t>tagállamnak kell szabályoznia a kártérítés mértékének</a:t>
            </a:r>
            <a:r>
              <a:rPr lang="hu-HU" sz="2000" dirty="0" smtClean="0">
                <a:latin typeface="+mj-lt"/>
              </a:rPr>
              <a:t> megállapítását lehetővé tevő </a:t>
            </a:r>
            <a:r>
              <a:rPr lang="hu-HU" sz="2000" b="1" dirty="0" smtClean="0">
                <a:latin typeface="+mj-lt"/>
              </a:rPr>
              <a:t>szempontokat</a:t>
            </a:r>
            <a:r>
              <a:rPr lang="hu-HU" sz="2000" dirty="0" smtClean="0">
                <a:latin typeface="+mj-lt"/>
              </a:rPr>
              <a:t>, ezek azonban </a:t>
            </a:r>
            <a:r>
              <a:rPr lang="hu-HU" sz="2000" b="1" dirty="0" smtClean="0">
                <a:latin typeface="+mj-lt"/>
              </a:rPr>
              <a:t>nem lehetnek kedvezőtlenebbek</a:t>
            </a:r>
            <a:r>
              <a:rPr lang="hu-HU" sz="2000" dirty="0" smtClean="0">
                <a:latin typeface="+mj-lt"/>
              </a:rPr>
              <a:t>, mint a belső jogon alapuló hasonló igényekre vonatkozók, és </a:t>
            </a:r>
            <a:r>
              <a:rPr lang="hu-HU" sz="2000" b="1" dirty="0" smtClean="0">
                <a:latin typeface="+mj-lt"/>
              </a:rPr>
              <a:t>nem tehetik gyakorlatilag lehetetlenné vagy rendkívül nehézzé </a:t>
            </a:r>
            <a:r>
              <a:rPr lang="hu-HU" sz="2000" dirty="0" smtClean="0">
                <a:latin typeface="+mj-lt"/>
              </a:rPr>
              <a:t>a kártérítéshez jutást.</a:t>
            </a:r>
          </a:p>
          <a:p>
            <a:pPr marL="342900" indent="-342900" algn="just">
              <a:spcAft>
                <a:spcPts val="600"/>
              </a:spcAft>
              <a:buFont typeface="Arial" panose="020B0604020202020204" pitchFamily="34" charset="0"/>
              <a:buChar char="•"/>
            </a:pPr>
            <a:r>
              <a:rPr lang="hu-HU" sz="2000" dirty="0" smtClean="0">
                <a:latin typeface="+mj-lt"/>
              </a:rPr>
              <a:t>Az a nemzeti szabályozás, amely a megtéríthető károk mértékét általános jelleggel egyes védett javakban okozott kárra korlátozza, kizárva a magánszemélyek elmaradt hasznát, összeegyeztethetetlen az uniós joggal.</a:t>
            </a:r>
          </a:p>
          <a:p>
            <a:pPr marL="342900" indent="-342900" algn="just">
              <a:spcAft>
                <a:spcPts val="600"/>
              </a:spcAft>
              <a:buFont typeface="Arial" panose="020B0604020202020204" pitchFamily="34" charset="0"/>
              <a:buChar char="•"/>
            </a:pPr>
            <a:r>
              <a:rPr lang="hu-HU" sz="2000" b="1" dirty="0" smtClean="0">
                <a:latin typeface="+mj-lt"/>
              </a:rPr>
              <a:t>Bármely személy igényelhet kártérítést </a:t>
            </a:r>
            <a:r>
              <a:rPr lang="hu-HU" sz="2000" dirty="0" smtClean="0">
                <a:latin typeface="+mj-lt"/>
              </a:rPr>
              <a:t>olyan szerződés vagy magatartás által okozott jogkövetkezményekért, amely neki kárt okozott. </a:t>
            </a:r>
          </a:p>
          <a:p>
            <a:pPr marL="342900" indent="-342900" algn="just">
              <a:spcAft>
                <a:spcPts val="600"/>
              </a:spcAft>
              <a:buFont typeface="Arial" panose="020B0604020202020204" pitchFamily="34" charset="0"/>
              <a:buChar char="•"/>
            </a:pPr>
            <a:r>
              <a:rPr lang="hu-HU" sz="2000" dirty="0" smtClean="0">
                <a:latin typeface="+mj-lt"/>
              </a:rPr>
              <a:t>Nemcsak a </a:t>
            </a:r>
            <a:r>
              <a:rPr lang="hu-HU" sz="2000" b="1" dirty="0" smtClean="0">
                <a:latin typeface="+mj-lt"/>
              </a:rPr>
              <a:t>tényleges kár </a:t>
            </a:r>
            <a:r>
              <a:rPr lang="hu-HU" sz="2000" dirty="0" smtClean="0">
                <a:latin typeface="+mj-lt"/>
              </a:rPr>
              <a:t>megtérítését követelhetik, hanem az </a:t>
            </a:r>
            <a:r>
              <a:rPr lang="hu-HU" sz="2000" b="1" dirty="0" smtClean="0">
                <a:latin typeface="+mj-lt"/>
              </a:rPr>
              <a:t>elmaradt haszon</a:t>
            </a:r>
            <a:r>
              <a:rPr lang="hu-HU" sz="2000" dirty="0" smtClean="0">
                <a:latin typeface="+mj-lt"/>
              </a:rPr>
              <a:t> megtérítését, és a </a:t>
            </a:r>
            <a:r>
              <a:rPr lang="hu-HU" sz="2000" b="1" dirty="0" smtClean="0">
                <a:latin typeface="+mj-lt"/>
              </a:rPr>
              <a:t>kamatok megfizetését </a:t>
            </a:r>
            <a:r>
              <a:rPr lang="hu-HU" sz="2000" dirty="0" smtClean="0">
                <a:latin typeface="+mj-lt"/>
              </a:rPr>
              <a:t>is.</a:t>
            </a:r>
            <a:endParaRPr lang="hu-HU" sz="2000" dirty="0">
              <a:latin typeface="+mj-lt"/>
            </a:endParaRPr>
          </a:p>
        </p:txBody>
      </p:sp>
    </p:spTree>
    <p:extLst>
      <p:ext uri="{BB962C8B-B14F-4D97-AF65-F5344CB8AC3E}">
        <p14:creationId xmlns:p14="http://schemas.microsoft.com/office/powerpoint/2010/main" val="39285927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4511"/>
            <a:ext cx="7772400" cy="1470025"/>
          </a:xfrm>
        </p:spPr>
        <p:txBody>
          <a:bodyPr/>
          <a:lstStyle/>
          <a:p>
            <a:r>
              <a:rPr lang="hu-HU" sz="4000" b="1" dirty="0" smtClean="0"/>
              <a:t>A kártérítési felelősség feltételei</a:t>
            </a:r>
            <a:endParaRPr lang="hu-HU" sz="4000" b="1" dirty="0"/>
          </a:p>
        </p:txBody>
      </p:sp>
      <p:sp>
        <p:nvSpPr>
          <p:cNvPr id="2" name="Szövegdoboz 1"/>
          <p:cNvSpPr txBox="1"/>
          <p:nvPr/>
        </p:nvSpPr>
        <p:spPr>
          <a:xfrm>
            <a:off x="251520" y="1556792"/>
            <a:ext cx="8568952" cy="4478149"/>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Bírósági gyakorlatból kitűnt több olyan feltétel is, amelyek fennállása esetén a </a:t>
            </a:r>
            <a:r>
              <a:rPr lang="hu-HU" sz="2000" b="1" dirty="0" smtClean="0">
                <a:latin typeface="+mj-lt"/>
              </a:rPr>
              <a:t>tagállamnak meg kellett térítenie a magánszemélynek okozott károkat</a:t>
            </a:r>
            <a:r>
              <a:rPr lang="hu-HU" sz="2000" dirty="0" smtClean="0">
                <a:latin typeface="+mj-lt"/>
              </a:rPr>
              <a:t>:</a:t>
            </a:r>
          </a:p>
          <a:p>
            <a:pPr marL="1081088" indent="-285750" algn="just">
              <a:spcAft>
                <a:spcPts val="600"/>
              </a:spcAft>
              <a:buFont typeface="Arial" panose="020B0604020202020204" pitchFamily="34" charset="0"/>
              <a:buChar char="•"/>
            </a:pPr>
            <a:r>
              <a:rPr lang="hu-HU" sz="2000" dirty="0">
                <a:latin typeface="+mj-lt"/>
              </a:rPr>
              <a:t>a</a:t>
            </a:r>
            <a:r>
              <a:rPr lang="hu-HU" sz="2000" dirty="0" smtClean="0">
                <a:latin typeface="+mj-lt"/>
              </a:rPr>
              <a:t> megsértett jogi rendelkezés a magánszemélyeket joggal ruházza fel,</a:t>
            </a:r>
          </a:p>
          <a:p>
            <a:pPr marL="1081088" indent="-285750" algn="just">
              <a:spcAft>
                <a:spcPts val="600"/>
              </a:spcAft>
              <a:buFont typeface="Arial" panose="020B0604020202020204" pitchFamily="34" charset="0"/>
              <a:buChar char="•"/>
            </a:pPr>
            <a:r>
              <a:rPr lang="hu-HU" sz="2000" dirty="0">
                <a:latin typeface="+mj-lt"/>
              </a:rPr>
              <a:t>a</a:t>
            </a:r>
            <a:r>
              <a:rPr lang="hu-HU" sz="2000" dirty="0" smtClean="0">
                <a:latin typeface="+mj-lt"/>
              </a:rPr>
              <a:t> jogsértés kellően súlyos kell legyen,</a:t>
            </a:r>
          </a:p>
          <a:p>
            <a:pPr marL="1081088" indent="-285750" algn="just">
              <a:spcAft>
                <a:spcPts val="600"/>
              </a:spcAft>
              <a:buFont typeface="Arial" panose="020B0604020202020204" pitchFamily="34" charset="0"/>
              <a:buChar char="•"/>
            </a:pPr>
            <a:r>
              <a:rPr lang="hu-HU" sz="2000" dirty="0" smtClean="0">
                <a:latin typeface="+mj-lt"/>
              </a:rPr>
              <a:t>okozati összefüggés az államot terhelő kötelezettség megszegése és a károsult által elszenvedett kár között.</a:t>
            </a:r>
          </a:p>
          <a:p>
            <a:pPr marL="342900" indent="-342900" algn="just">
              <a:spcAft>
                <a:spcPts val="600"/>
              </a:spcAft>
              <a:buFont typeface="Arial" panose="020B0604020202020204" pitchFamily="34" charset="0"/>
              <a:buChar char="•"/>
            </a:pPr>
            <a:r>
              <a:rPr lang="hu-HU" sz="2000" b="1" dirty="0" smtClean="0">
                <a:latin typeface="+mj-lt"/>
              </a:rPr>
              <a:t>A feltételrendszerrel </a:t>
            </a:r>
            <a:r>
              <a:rPr lang="hu-HU" sz="2000" dirty="0" smtClean="0">
                <a:latin typeface="+mj-lt"/>
              </a:rPr>
              <a:t>kapcsolatosan két megállapítást tett: ezek a feltételek teljesítik az </a:t>
            </a:r>
            <a:r>
              <a:rPr lang="hu-HU" sz="2000" b="1" dirty="0" smtClean="0">
                <a:latin typeface="+mj-lt"/>
              </a:rPr>
              <a:t>uniós jog szabályainak teljes körű érvényesülésére </a:t>
            </a:r>
            <a:r>
              <a:rPr lang="hu-HU" sz="2000" dirty="0" smtClean="0">
                <a:latin typeface="+mj-lt"/>
              </a:rPr>
              <a:t>és e szabályok által biztosított jogok hatékony védelmére vonatkozó követelményeket, továbbá e feltételek tartalmilag </a:t>
            </a:r>
            <a:r>
              <a:rPr lang="hu-HU" sz="2000" b="1" dirty="0" smtClean="0">
                <a:latin typeface="+mj-lt"/>
              </a:rPr>
              <a:t>megfelelnek azoknak, amelyeket a Bíróság az Unió </a:t>
            </a:r>
            <a:r>
              <a:rPr lang="hu-HU" sz="2000" b="1" dirty="0" err="1" smtClean="0">
                <a:latin typeface="+mj-lt"/>
              </a:rPr>
              <a:t>EUMSz</a:t>
            </a:r>
            <a:r>
              <a:rPr lang="hu-HU" sz="2000" b="1" dirty="0" smtClean="0">
                <a:latin typeface="+mj-lt"/>
              </a:rPr>
              <a:t>. 340. cikke szerinti szerződésen kívüli kártérítési felelősségére meghatározott</a:t>
            </a:r>
            <a:r>
              <a:rPr lang="hu-HU" sz="2000" dirty="0" smtClean="0">
                <a:latin typeface="+mj-lt"/>
              </a:rPr>
              <a:t>.</a:t>
            </a:r>
          </a:p>
          <a:p>
            <a:pPr marL="342900" indent="-342900" algn="just">
              <a:spcAft>
                <a:spcPts val="600"/>
              </a:spcAft>
              <a:buFont typeface="Arial" panose="020B0604020202020204" pitchFamily="34" charset="0"/>
              <a:buChar char="•"/>
            </a:pPr>
            <a:endParaRPr lang="hu-HU" sz="2000" dirty="0">
              <a:latin typeface="+mj-lt"/>
            </a:endParaRPr>
          </a:p>
        </p:txBody>
      </p:sp>
    </p:spTree>
    <p:extLst>
      <p:ext uri="{BB962C8B-B14F-4D97-AF65-F5344CB8AC3E}">
        <p14:creationId xmlns:p14="http://schemas.microsoft.com/office/powerpoint/2010/main" val="1480949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4511"/>
            <a:ext cx="7772400" cy="1470025"/>
          </a:xfrm>
        </p:spPr>
        <p:txBody>
          <a:bodyPr/>
          <a:lstStyle/>
          <a:p>
            <a:r>
              <a:rPr lang="hu-HU" sz="4000" b="1" dirty="0" smtClean="0"/>
              <a:t>A kártérítési felelősség feltételei</a:t>
            </a:r>
            <a:endParaRPr lang="hu-HU" sz="4000" b="1" dirty="0"/>
          </a:p>
        </p:txBody>
      </p:sp>
      <p:sp>
        <p:nvSpPr>
          <p:cNvPr id="2" name="Szövegdoboz 1"/>
          <p:cNvSpPr txBox="1"/>
          <p:nvPr/>
        </p:nvSpPr>
        <p:spPr>
          <a:xfrm>
            <a:off x="467544" y="1916832"/>
            <a:ext cx="8280920" cy="2400657"/>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uniós jogon alapuló kártérítési igények elbírálása vonatkozásában nincs eltérés aközött, hogy </a:t>
            </a:r>
            <a:r>
              <a:rPr lang="hu-HU" sz="2000" b="1" dirty="0" smtClean="0">
                <a:latin typeface="+mj-lt"/>
              </a:rPr>
              <a:t>ki volt a kár okozója, a tagállam vagy az Unió</a:t>
            </a:r>
            <a:r>
              <a:rPr lang="hu-HU" sz="2000" dirty="0" smtClean="0">
                <a:latin typeface="+mj-lt"/>
              </a:rPr>
              <a:t>.</a:t>
            </a:r>
          </a:p>
          <a:p>
            <a:pPr marL="342900" indent="-342900" algn="just">
              <a:spcAft>
                <a:spcPts val="600"/>
              </a:spcAft>
              <a:buFont typeface="Arial" panose="020B0604020202020204" pitchFamily="34" charset="0"/>
              <a:buChar char="•"/>
            </a:pPr>
            <a:r>
              <a:rPr lang="hu-HU" sz="2000" b="1" dirty="0" smtClean="0">
                <a:latin typeface="+mj-lt"/>
              </a:rPr>
              <a:t>A Bíróság ítélkezési gyakorlata </a:t>
            </a:r>
            <a:r>
              <a:rPr lang="hu-HU" sz="2000" dirty="0" smtClean="0">
                <a:latin typeface="+mj-lt"/>
              </a:rPr>
              <a:t>alapján a megsértett jogszabálynak azt kell céloznia, hogy a </a:t>
            </a:r>
            <a:r>
              <a:rPr lang="hu-HU" sz="2000" b="1" dirty="0" smtClean="0">
                <a:latin typeface="+mj-lt"/>
              </a:rPr>
              <a:t>magánszemélyeket olyan joggal ruházza fel</a:t>
            </a:r>
            <a:r>
              <a:rPr lang="hu-HU" sz="2000" dirty="0" smtClean="0">
                <a:latin typeface="+mj-lt"/>
              </a:rPr>
              <a:t>, amelyek tartalma </a:t>
            </a:r>
            <a:r>
              <a:rPr lang="hu-HU" sz="2000" b="1" dirty="0" smtClean="0">
                <a:latin typeface="+mj-lt"/>
              </a:rPr>
              <a:t>az uniós jogforrás alapján kielégítő pontossággal meghatározható</a:t>
            </a:r>
            <a:r>
              <a:rPr lang="hu-HU" sz="2000" dirty="0" smtClean="0">
                <a:latin typeface="+mj-lt"/>
              </a:rPr>
              <a:t>.</a:t>
            </a:r>
          </a:p>
          <a:p>
            <a:pPr marL="342900" indent="-342900" algn="just">
              <a:spcAft>
                <a:spcPts val="600"/>
              </a:spcAft>
              <a:buFont typeface="Arial" panose="020B0604020202020204" pitchFamily="34" charset="0"/>
              <a:buChar char="•"/>
            </a:pPr>
            <a:endParaRPr lang="hu-HU" sz="2000" dirty="0">
              <a:latin typeface="+mj-lt"/>
            </a:endParaRPr>
          </a:p>
        </p:txBody>
      </p:sp>
    </p:spTree>
    <p:extLst>
      <p:ext uri="{BB962C8B-B14F-4D97-AF65-F5344CB8AC3E}">
        <p14:creationId xmlns:p14="http://schemas.microsoft.com/office/powerpoint/2010/main" val="3088182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36948" y="0"/>
            <a:ext cx="7772400" cy="1470025"/>
          </a:xfrm>
        </p:spPr>
        <p:txBody>
          <a:bodyPr/>
          <a:lstStyle/>
          <a:p>
            <a:r>
              <a:rPr lang="hu-HU" b="1" dirty="0" smtClean="0"/>
              <a:t>A kár fogalma</a:t>
            </a:r>
            <a:endParaRPr lang="hu-HU" b="1" dirty="0"/>
          </a:p>
        </p:txBody>
      </p:sp>
      <p:sp>
        <p:nvSpPr>
          <p:cNvPr id="2" name="Szövegdoboz 1"/>
          <p:cNvSpPr txBox="1"/>
          <p:nvPr/>
        </p:nvSpPr>
        <p:spPr>
          <a:xfrm>
            <a:off x="395536" y="1412776"/>
            <a:ext cx="8568952" cy="5401479"/>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kárnak </a:t>
            </a:r>
            <a:r>
              <a:rPr lang="hu-HU" sz="2000" b="1" dirty="0" smtClean="0">
                <a:latin typeface="+mj-lt"/>
              </a:rPr>
              <a:t>valósnak és bizonyosnak</a:t>
            </a:r>
            <a:r>
              <a:rPr lang="hu-HU" sz="2000" dirty="0" smtClean="0">
                <a:latin typeface="+mj-lt"/>
              </a:rPr>
              <a:t>, valamint </a:t>
            </a:r>
            <a:r>
              <a:rPr lang="hu-HU" sz="2000" b="1" dirty="0" smtClean="0">
                <a:latin typeface="+mj-lt"/>
              </a:rPr>
              <a:t>meghatározhatónak kell lennie</a:t>
            </a:r>
            <a:r>
              <a:rPr lang="hu-HU" sz="2000" dirty="0" smtClean="0">
                <a:latin typeface="+mj-lt"/>
              </a:rPr>
              <a:t>, ugyanis a feltételezett, és meg nem határozott kár nem teremt jogot a kártérítésre.</a:t>
            </a:r>
          </a:p>
          <a:p>
            <a:pPr marL="342900" indent="-342900" algn="just">
              <a:spcAft>
                <a:spcPts val="600"/>
              </a:spcAft>
              <a:buFont typeface="Arial" panose="020B0604020202020204" pitchFamily="34" charset="0"/>
              <a:buChar char="•"/>
            </a:pPr>
            <a:r>
              <a:rPr lang="hu-HU" sz="2000" dirty="0" smtClean="0">
                <a:latin typeface="+mj-lt"/>
              </a:rPr>
              <a:t>Az ítélkezési gyakorlat szerint azonban </a:t>
            </a:r>
            <a:r>
              <a:rPr lang="hu-HU" sz="2000" b="1" dirty="0" smtClean="0">
                <a:latin typeface="+mj-lt"/>
              </a:rPr>
              <a:t>valamely lehetőség elvesztése </a:t>
            </a:r>
            <a:r>
              <a:rPr lang="hu-HU" sz="2000" dirty="0" smtClean="0">
                <a:latin typeface="+mj-lt"/>
              </a:rPr>
              <a:t>is megtérítendő kárnak minősülhet.</a:t>
            </a:r>
          </a:p>
          <a:p>
            <a:pPr marL="342900" indent="-342900" algn="just">
              <a:spcAft>
                <a:spcPts val="600"/>
              </a:spcAft>
              <a:buFont typeface="Arial" panose="020B0604020202020204" pitchFamily="34" charset="0"/>
              <a:buChar char="•"/>
            </a:pPr>
            <a:r>
              <a:rPr lang="hu-HU" sz="2000" dirty="0" smtClean="0">
                <a:latin typeface="+mj-lt"/>
              </a:rPr>
              <a:t>A kár fogalma alatt </a:t>
            </a:r>
            <a:r>
              <a:rPr lang="hu-HU" sz="2000" dirty="0" err="1" smtClean="0">
                <a:latin typeface="+mj-lt"/>
              </a:rPr>
              <a:t>értendőek</a:t>
            </a:r>
            <a:r>
              <a:rPr lang="hu-HU" sz="2000" dirty="0" smtClean="0">
                <a:latin typeface="+mj-lt"/>
              </a:rPr>
              <a:t> a </a:t>
            </a:r>
            <a:r>
              <a:rPr lang="hu-HU" sz="2000" b="1" dirty="0" smtClean="0">
                <a:latin typeface="+mj-lt"/>
              </a:rPr>
              <a:t>vagyoni és nem vagyoni elemek </a:t>
            </a:r>
            <a:r>
              <a:rPr lang="hu-HU" sz="2000" dirty="0" smtClean="0">
                <a:latin typeface="+mj-lt"/>
              </a:rPr>
              <a:t>is.</a:t>
            </a:r>
          </a:p>
          <a:p>
            <a:pPr marL="342900" indent="-342900" algn="just">
              <a:spcAft>
                <a:spcPts val="600"/>
              </a:spcAft>
              <a:buFont typeface="Arial" panose="020B0604020202020204" pitchFamily="34" charset="0"/>
              <a:buChar char="•"/>
            </a:pPr>
            <a:r>
              <a:rPr lang="hu-HU" sz="2000" b="1" dirty="0" smtClean="0">
                <a:latin typeface="+mj-lt"/>
              </a:rPr>
              <a:t>Az elmaradt haszon</a:t>
            </a:r>
            <a:r>
              <a:rPr lang="hu-HU" sz="2000" dirty="0" smtClean="0">
                <a:latin typeface="+mj-lt"/>
              </a:rPr>
              <a:t> értékének meghatározásánál a Bíróság statisztikai átlagértékeken alapuló becslésekre szorítkozva az általános kártérítéshez  hasonló kártérítés megítélésére is lehetőséget lát.</a:t>
            </a:r>
          </a:p>
          <a:p>
            <a:pPr marL="342900" indent="-342900" algn="just">
              <a:spcAft>
                <a:spcPts val="600"/>
              </a:spcAft>
              <a:buFont typeface="Arial" panose="020B0604020202020204" pitchFamily="34" charset="0"/>
              <a:buChar char="•"/>
            </a:pPr>
            <a:r>
              <a:rPr lang="hu-HU" sz="2000" dirty="0" smtClean="0">
                <a:latin typeface="+mj-lt"/>
              </a:rPr>
              <a:t>A kár bizonyítására a felperesnek kell bizonyítékot szolgáltatnia az uniós bíróság felé, hogy az a kár nagyságát meg tudja állapítani.</a:t>
            </a:r>
            <a:endParaRPr lang="hu-HU" sz="2000" dirty="0">
              <a:latin typeface="+mj-lt"/>
            </a:endParaRPr>
          </a:p>
          <a:p>
            <a:pPr marL="342900" indent="-342900" algn="just">
              <a:buFont typeface="Arial" panose="020B0604020202020204" pitchFamily="34" charset="0"/>
              <a:buChar char="•"/>
            </a:pPr>
            <a:r>
              <a:rPr lang="hu-HU" sz="2000" b="1" dirty="0" smtClean="0">
                <a:latin typeface="+mj-lt"/>
              </a:rPr>
              <a:t>A kár elemei:</a:t>
            </a:r>
          </a:p>
          <a:p>
            <a:pPr marL="717550" indent="-285750" algn="just">
              <a:buFont typeface="Arial" panose="020B0604020202020204" pitchFamily="34" charset="0"/>
              <a:buChar char="•"/>
            </a:pPr>
            <a:r>
              <a:rPr lang="hu-HU" sz="2000" dirty="0">
                <a:latin typeface="+mj-lt"/>
              </a:rPr>
              <a:t>t</a:t>
            </a:r>
            <a:r>
              <a:rPr lang="hu-HU" sz="2000" dirty="0" smtClean="0">
                <a:latin typeface="+mj-lt"/>
              </a:rPr>
              <a:t>énylegesen felmerült kár,</a:t>
            </a:r>
          </a:p>
          <a:p>
            <a:pPr marL="717550" indent="-285750" algn="just">
              <a:buFont typeface="Arial" panose="020B0604020202020204" pitchFamily="34" charset="0"/>
              <a:buChar char="•"/>
            </a:pPr>
            <a:r>
              <a:rPr lang="hu-HU" sz="2000" dirty="0" smtClean="0">
                <a:latin typeface="+mj-lt"/>
              </a:rPr>
              <a:t>elmaradt haszon,</a:t>
            </a:r>
          </a:p>
          <a:p>
            <a:pPr marL="717550" indent="-285750" algn="just">
              <a:buFont typeface="Arial" panose="020B0604020202020204" pitchFamily="34" charset="0"/>
              <a:buChar char="•"/>
            </a:pPr>
            <a:r>
              <a:rPr lang="hu-HU" sz="2000" dirty="0">
                <a:latin typeface="+mj-lt"/>
              </a:rPr>
              <a:t>a</a:t>
            </a:r>
            <a:r>
              <a:rPr lang="hu-HU" sz="2000" dirty="0" smtClean="0">
                <a:latin typeface="+mj-lt"/>
              </a:rPr>
              <a:t> kár elhárítása, enyhítése körében esetlegesen felmerült költségek.</a:t>
            </a:r>
          </a:p>
          <a:p>
            <a:pPr marL="342900" indent="-342900" algn="just">
              <a:buFont typeface="Arial" panose="020B0604020202020204" pitchFamily="34" charset="0"/>
              <a:buChar char="•"/>
            </a:pPr>
            <a:endParaRPr lang="hu-HU" sz="2000" dirty="0">
              <a:latin typeface="+mj-lt"/>
            </a:endParaRPr>
          </a:p>
        </p:txBody>
      </p:sp>
    </p:spTree>
    <p:extLst>
      <p:ext uri="{BB962C8B-B14F-4D97-AF65-F5344CB8AC3E}">
        <p14:creationId xmlns:p14="http://schemas.microsoft.com/office/powerpoint/2010/main" val="21734843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4511"/>
            <a:ext cx="7772400" cy="1470025"/>
          </a:xfrm>
        </p:spPr>
        <p:txBody>
          <a:bodyPr/>
          <a:lstStyle/>
          <a:p>
            <a:r>
              <a:rPr lang="en-US" sz="2400" b="1" dirty="0"/>
              <a:t>Case C-46/93, C-48/93 Brasserie du </a:t>
            </a:r>
            <a:r>
              <a:rPr lang="en-US" sz="2400" b="1" dirty="0" err="1"/>
              <a:t>Pecheur</a:t>
            </a:r>
            <a:r>
              <a:rPr lang="en-US" sz="2400" b="1" dirty="0"/>
              <a:t> SA v. Germany and R v. Secretary of State for Transport, ex parte </a:t>
            </a:r>
            <a:r>
              <a:rPr lang="en-US" sz="2400" b="1" dirty="0" err="1"/>
              <a:t>Factotame</a:t>
            </a:r>
            <a:r>
              <a:rPr lang="en-US" sz="2400" b="1" dirty="0"/>
              <a:t> Ltd. and Others [1996]</a:t>
            </a:r>
            <a:endParaRPr lang="hu-HU" sz="2400" b="1" dirty="0"/>
          </a:p>
        </p:txBody>
      </p:sp>
      <p:graphicFrame>
        <p:nvGraphicFramePr>
          <p:cNvPr id="3" name="Diagram 2"/>
          <p:cNvGraphicFramePr/>
          <p:nvPr>
            <p:extLst>
              <p:ext uri="{D42A27DB-BD31-4B8C-83A1-F6EECF244321}">
                <p14:modId xmlns:p14="http://schemas.microsoft.com/office/powerpoint/2010/main" val="4032733591"/>
              </p:ext>
            </p:extLst>
          </p:nvPr>
        </p:nvGraphicFramePr>
        <p:xfrm>
          <a:off x="179512" y="1412776"/>
          <a:ext cx="8784976" cy="5324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46332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15360450"/>
              </p:ext>
            </p:extLst>
          </p:nvPr>
        </p:nvGraphicFramePr>
        <p:xfrm>
          <a:off x="453934" y="1556792"/>
          <a:ext cx="8582561"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ím 4"/>
          <p:cNvSpPr txBox="1">
            <a:spLocks/>
          </p:cNvSpPr>
          <p:nvPr/>
        </p:nvSpPr>
        <p:spPr bwMode="auto">
          <a:xfrm>
            <a:off x="1371600" y="380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r>
              <a:rPr lang="en-US" sz="2400" b="1" dirty="0" smtClean="0"/>
              <a:t>Case C-46/93, C-48/93 Brasserie du </a:t>
            </a:r>
            <a:r>
              <a:rPr lang="en-US" sz="2400" b="1" dirty="0" err="1" smtClean="0"/>
              <a:t>Pecheur</a:t>
            </a:r>
            <a:r>
              <a:rPr lang="en-US" sz="2400" b="1" dirty="0" smtClean="0"/>
              <a:t> SA v. Germany and R v. Secretary of State for Transport, ex parte </a:t>
            </a:r>
            <a:r>
              <a:rPr lang="en-US" sz="2400" b="1" dirty="0" err="1" smtClean="0"/>
              <a:t>Factotame</a:t>
            </a:r>
            <a:r>
              <a:rPr lang="en-US" sz="2400" b="1" dirty="0" smtClean="0"/>
              <a:t> Ltd. and Others [1996]</a:t>
            </a:r>
            <a:endParaRPr lang="hu-HU" sz="2400" b="1" dirty="0"/>
          </a:p>
        </p:txBody>
      </p:sp>
    </p:spTree>
    <p:extLst>
      <p:ext uri="{BB962C8B-B14F-4D97-AF65-F5344CB8AC3E}">
        <p14:creationId xmlns:p14="http://schemas.microsoft.com/office/powerpoint/2010/main" val="22446107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68232819"/>
              </p:ext>
            </p:extLst>
          </p:nvPr>
        </p:nvGraphicFramePr>
        <p:xfrm>
          <a:off x="467544" y="2564904"/>
          <a:ext cx="828092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ím 4"/>
          <p:cNvSpPr txBox="1">
            <a:spLocks/>
          </p:cNvSpPr>
          <p:nvPr/>
        </p:nvSpPr>
        <p:spPr bwMode="auto">
          <a:xfrm>
            <a:off x="1371600" y="380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r>
              <a:rPr lang="en-US" sz="2400" b="1" dirty="0" smtClean="0"/>
              <a:t>Case C-46/93, C-48/93 Brasserie du </a:t>
            </a:r>
            <a:r>
              <a:rPr lang="en-US" sz="2400" b="1" dirty="0" err="1" smtClean="0"/>
              <a:t>Pecheur</a:t>
            </a:r>
            <a:r>
              <a:rPr lang="en-US" sz="2400" b="1" dirty="0" smtClean="0"/>
              <a:t> SA v. Germany and R v. Secretary of State for Transport, ex parte </a:t>
            </a:r>
            <a:r>
              <a:rPr lang="en-US" sz="2400" b="1" dirty="0" err="1" smtClean="0"/>
              <a:t>Factotame</a:t>
            </a:r>
            <a:r>
              <a:rPr lang="en-US" sz="2400" b="1" dirty="0" smtClean="0"/>
              <a:t> Ltd. and Others [1996]</a:t>
            </a:r>
            <a:endParaRPr lang="hu-HU" sz="2400" b="1" dirty="0"/>
          </a:p>
        </p:txBody>
      </p:sp>
    </p:spTree>
    <p:extLst>
      <p:ext uri="{BB962C8B-B14F-4D97-AF65-F5344CB8AC3E}">
        <p14:creationId xmlns:p14="http://schemas.microsoft.com/office/powerpoint/2010/main" val="10434619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152328164"/>
              </p:ext>
            </p:extLst>
          </p:nvPr>
        </p:nvGraphicFramePr>
        <p:xfrm>
          <a:off x="251520" y="1448402"/>
          <a:ext cx="8676456" cy="5004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ím 4"/>
          <p:cNvSpPr txBox="1">
            <a:spLocks/>
          </p:cNvSpPr>
          <p:nvPr/>
        </p:nvSpPr>
        <p:spPr bwMode="auto">
          <a:xfrm>
            <a:off x="1393839" y="-21623"/>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r>
              <a:rPr lang="en-US" sz="2400" b="1" dirty="0" smtClean="0"/>
              <a:t>Case C-46/93, C-48/93 Brasserie du </a:t>
            </a:r>
            <a:r>
              <a:rPr lang="en-US" sz="2400" b="1" dirty="0" err="1" smtClean="0"/>
              <a:t>Pecheur</a:t>
            </a:r>
            <a:r>
              <a:rPr lang="en-US" sz="2400" b="1" dirty="0" smtClean="0"/>
              <a:t> SA v. Germany and R v. Secretary of State for Transport, ex parte </a:t>
            </a:r>
            <a:r>
              <a:rPr lang="en-US" sz="2400" b="1" dirty="0" err="1" smtClean="0"/>
              <a:t>Factotame</a:t>
            </a:r>
            <a:r>
              <a:rPr lang="en-US" sz="2400" b="1" dirty="0" smtClean="0"/>
              <a:t> Ltd. and Others [1996]</a:t>
            </a:r>
            <a:endParaRPr lang="hu-HU" sz="2400" b="1" dirty="0"/>
          </a:p>
        </p:txBody>
      </p:sp>
    </p:spTree>
    <p:extLst>
      <p:ext uri="{BB962C8B-B14F-4D97-AF65-F5344CB8AC3E}">
        <p14:creationId xmlns:p14="http://schemas.microsoft.com/office/powerpoint/2010/main" val="3651503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4511"/>
            <a:ext cx="7772400" cy="1470025"/>
          </a:xfrm>
        </p:spPr>
        <p:txBody>
          <a:bodyPr/>
          <a:lstStyle/>
          <a:p>
            <a:r>
              <a:rPr lang="hu-HU" sz="3200" b="1" dirty="0"/>
              <a:t>Az Európai Bíróság ítélete az egyesített </a:t>
            </a:r>
            <a:r>
              <a:rPr lang="hu-HU" sz="3200" b="1" dirty="0" err="1"/>
              <a:t>Brasserie</a:t>
            </a:r>
            <a:r>
              <a:rPr lang="hu-HU" sz="3200" b="1" dirty="0"/>
              <a:t> és </a:t>
            </a:r>
            <a:r>
              <a:rPr lang="hu-HU" sz="3200" b="1" dirty="0" err="1"/>
              <a:t>Factortame</a:t>
            </a:r>
            <a:r>
              <a:rPr lang="hu-HU" sz="3200" b="1" dirty="0"/>
              <a:t> III ügyekben</a:t>
            </a:r>
          </a:p>
        </p:txBody>
      </p:sp>
      <p:graphicFrame>
        <p:nvGraphicFramePr>
          <p:cNvPr id="3" name="Diagram 2"/>
          <p:cNvGraphicFramePr/>
          <p:nvPr>
            <p:extLst>
              <p:ext uri="{D42A27DB-BD31-4B8C-83A1-F6EECF244321}">
                <p14:modId xmlns:p14="http://schemas.microsoft.com/office/powerpoint/2010/main" val="3651408887"/>
              </p:ext>
            </p:extLst>
          </p:nvPr>
        </p:nvGraphicFramePr>
        <p:xfrm>
          <a:off x="467544" y="1412776"/>
          <a:ext cx="8392556" cy="53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76244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4511"/>
            <a:ext cx="7772400" cy="1470025"/>
          </a:xfrm>
        </p:spPr>
        <p:txBody>
          <a:bodyPr/>
          <a:lstStyle/>
          <a:p>
            <a:r>
              <a:rPr lang="hu-HU" sz="3200" b="1" dirty="0"/>
              <a:t>Az Európai Bíróság ítélete az egyesített </a:t>
            </a:r>
            <a:r>
              <a:rPr lang="hu-HU" sz="3200" b="1" dirty="0" err="1"/>
              <a:t>Brasserie</a:t>
            </a:r>
            <a:r>
              <a:rPr lang="hu-HU" sz="3200" b="1" dirty="0"/>
              <a:t> és </a:t>
            </a:r>
            <a:r>
              <a:rPr lang="hu-HU" sz="3200" b="1" dirty="0" err="1"/>
              <a:t>Factortame</a:t>
            </a:r>
            <a:r>
              <a:rPr lang="hu-HU" sz="3200" b="1" dirty="0"/>
              <a:t> III ügyekben</a:t>
            </a:r>
          </a:p>
        </p:txBody>
      </p:sp>
      <p:graphicFrame>
        <p:nvGraphicFramePr>
          <p:cNvPr id="4" name="Diagram 3"/>
          <p:cNvGraphicFramePr/>
          <p:nvPr>
            <p:extLst>
              <p:ext uri="{D42A27DB-BD31-4B8C-83A1-F6EECF244321}">
                <p14:modId xmlns:p14="http://schemas.microsoft.com/office/powerpoint/2010/main" val="1315666470"/>
              </p:ext>
            </p:extLst>
          </p:nvPr>
        </p:nvGraphicFramePr>
        <p:xfrm>
          <a:off x="467544" y="1772816"/>
          <a:ext cx="8496944"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52262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48574" y="0"/>
            <a:ext cx="7772400" cy="1470025"/>
          </a:xfrm>
        </p:spPr>
        <p:txBody>
          <a:bodyPr/>
          <a:lstStyle/>
          <a:p>
            <a:r>
              <a:rPr lang="hu-HU" sz="4000" b="1" dirty="0" smtClean="0"/>
              <a:t>Jogsértő magatartás</a:t>
            </a:r>
            <a:endParaRPr lang="hu-HU" sz="4000" b="1" dirty="0"/>
          </a:p>
        </p:txBody>
      </p:sp>
      <p:sp>
        <p:nvSpPr>
          <p:cNvPr id="2" name="Szövegdoboz 1"/>
          <p:cNvSpPr txBox="1"/>
          <p:nvPr/>
        </p:nvSpPr>
        <p:spPr>
          <a:xfrm>
            <a:off x="532748" y="1556792"/>
            <a:ext cx="8280920" cy="5016758"/>
          </a:xfrm>
          <a:prstGeom prst="rect">
            <a:avLst/>
          </a:prstGeom>
          <a:noFill/>
        </p:spPr>
        <p:txBody>
          <a:bodyPr wrap="square" rtlCol="0">
            <a:spAutoFit/>
          </a:bodyPr>
          <a:lstStyle/>
          <a:p>
            <a:pPr algn="just"/>
            <a:r>
              <a:rPr lang="hu-HU" sz="2000" dirty="0" smtClean="0">
                <a:latin typeface="+mj-lt"/>
              </a:rPr>
              <a:t>A tagállami kártérítési felelősség feltétele, hogy a magatartás jogellenes, és a jogsértés kellően súlyos.</a:t>
            </a:r>
          </a:p>
          <a:p>
            <a:pPr marL="342900" indent="-342900" algn="just">
              <a:buFont typeface="Arial" panose="020B0604020202020204" pitchFamily="34" charset="0"/>
              <a:buChar char="•"/>
            </a:pPr>
            <a:r>
              <a:rPr lang="hu-HU" sz="2000" b="1" dirty="0" smtClean="0">
                <a:latin typeface="+mj-lt"/>
              </a:rPr>
              <a:t>A magatartás jogellenes </a:t>
            </a:r>
            <a:r>
              <a:rPr lang="hu-HU" sz="2000" dirty="0" smtClean="0">
                <a:latin typeface="+mj-lt"/>
              </a:rPr>
              <a:t>az elkövető aktív magatartásával vagy mulasztásával is (pl.: a tagállam jogharmonizációs kötelezettségének, irányelv tagállami jogba ültetési kötelezettségének elmulasztásával megvalósított jogsértés).</a:t>
            </a:r>
          </a:p>
          <a:p>
            <a:pPr marL="342900" indent="-342900" algn="just">
              <a:buFont typeface="Arial" panose="020B0604020202020204" pitchFamily="34" charset="0"/>
              <a:buChar char="•"/>
            </a:pPr>
            <a:r>
              <a:rPr lang="hu-HU" sz="2000" b="1" dirty="0" smtClean="0">
                <a:latin typeface="+mj-lt"/>
              </a:rPr>
              <a:t>A jogsértés kellően súlyos</a:t>
            </a:r>
            <a:r>
              <a:rPr lang="hu-HU" sz="2000" dirty="0" smtClean="0">
                <a:latin typeface="+mj-lt"/>
              </a:rPr>
              <a:t>, ha az érintett tagállam a mérlegelési jogkörének korlátait nyilvánvalóan és súlyosan túllépte.</a:t>
            </a:r>
          </a:p>
          <a:p>
            <a:pPr marL="342900" indent="-342900" algn="just">
              <a:buFont typeface="Arial" panose="020B0604020202020204" pitchFamily="34" charset="0"/>
              <a:buChar char="•"/>
            </a:pPr>
            <a:r>
              <a:rPr lang="hu-HU" sz="2000" dirty="0" smtClean="0">
                <a:latin typeface="+mj-lt"/>
              </a:rPr>
              <a:t>Az uniós jog kellően súlyos megsértésének feltétele magába foglalja a </a:t>
            </a:r>
            <a:r>
              <a:rPr lang="hu-HU" sz="2000" b="1" dirty="0" smtClean="0">
                <a:latin typeface="+mj-lt"/>
              </a:rPr>
              <a:t>mérlegelési jogkörre vonatkozóan előírt korlátoknak </a:t>
            </a:r>
            <a:r>
              <a:rPr lang="hu-HU" sz="2000" dirty="0" smtClean="0">
                <a:latin typeface="+mj-lt"/>
              </a:rPr>
              <a:t>a tagállam általi nyilvánvaló és nagy mértékű megsértését.</a:t>
            </a:r>
          </a:p>
          <a:p>
            <a:pPr marL="342900" indent="-342900" algn="just">
              <a:buFont typeface="Arial" panose="020B0604020202020204" pitchFamily="34" charset="0"/>
              <a:buChar char="•"/>
            </a:pPr>
            <a:r>
              <a:rPr lang="hu-HU" sz="2000" dirty="0" smtClean="0">
                <a:latin typeface="+mj-lt"/>
              </a:rPr>
              <a:t>Abban az esetben, ha a tagállamnak (pl. implementálási kötelezettség) nem voltak jogalkotási választásai, és </a:t>
            </a:r>
            <a:r>
              <a:rPr lang="hu-HU" sz="2000" b="1" dirty="0" smtClean="0">
                <a:latin typeface="+mj-lt"/>
              </a:rPr>
              <a:t>nagyon szűk mérlegelési jogkörrel rendelkezett</a:t>
            </a:r>
            <a:r>
              <a:rPr lang="hu-HU" sz="2000" dirty="0" smtClean="0">
                <a:latin typeface="+mj-lt"/>
              </a:rPr>
              <a:t>, akkor az unió jog puszta megsértése elegendő a kellően súlyos jogsértés megállapításához.</a:t>
            </a:r>
          </a:p>
          <a:p>
            <a:pPr marL="342900" indent="-342900" algn="just">
              <a:buFont typeface="Arial" panose="020B0604020202020204" pitchFamily="34" charset="0"/>
              <a:buChar char="•"/>
            </a:pPr>
            <a:endParaRPr lang="hu-HU" sz="2000" dirty="0">
              <a:latin typeface="+mj-lt"/>
            </a:endParaRPr>
          </a:p>
        </p:txBody>
      </p:sp>
    </p:spTree>
    <p:extLst>
      <p:ext uri="{BB962C8B-B14F-4D97-AF65-F5344CB8AC3E}">
        <p14:creationId xmlns:p14="http://schemas.microsoft.com/office/powerpoint/2010/main" val="22979328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48574" y="0"/>
            <a:ext cx="7772400" cy="1470025"/>
          </a:xfrm>
        </p:spPr>
        <p:txBody>
          <a:bodyPr/>
          <a:lstStyle/>
          <a:p>
            <a:r>
              <a:rPr lang="hu-HU" sz="4000" b="1" dirty="0" smtClean="0"/>
              <a:t>Jogsértő magatartás</a:t>
            </a:r>
            <a:endParaRPr lang="hu-HU" sz="4000" b="1" dirty="0"/>
          </a:p>
        </p:txBody>
      </p:sp>
      <p:sp>
        <p:nvSpPr>
          <p:cNvPr id="2" name="Szövegdoboz 1"/>
          <p:cNvSpPr txBox="1"/>
          <p:nvPr/>
        </p:nvSpPr>
        <p:spPr>
          <a:xfrm>
            <a:off x="539552" y="1772816"/>
            <a:ext cx="8064896" cy="1938992"/>
          </a:xfrm>
          <a:prstGeom prst="rect">
            <a:avLst/>
          </a:prstGeom>
          <a:noFill/>
        </p:spPr>
        <p:txBody>
          <a:bodyPr wrap="square" rtlCol="0">
            <a:spAutoFit/>
          </a:bodyPr>
          <a:lstStyle/>
          <a:p>
            <a:pPr marL="342900" indent="-342900" algn="just">
              <a:buFont typeface="Arial" panose="020B0604020202020204" pitchFamily="34" charset="0"/>
              <a:buChar char="•"/>
            </a:pPr>
            <a:r>
              <a:rPr lang="hu-HU" sz="2000" dirty="0" smtClean="0">
                <a:latin typeface="+mj-lt"/>
              </a:rPr>
              <a:t>A </a:t>
            </a:r>
            <a:r>
              <a:rPr lang="hu-HU" sz="2000" b="1" dirty="0" smtClean="0">
                <a:latin typeface="+mj-lt"/>
              </a:rPr>
              <a:t>jogsértés kellően súlyos megítélésében </a:t>
            </a:r>
            <a:r>
              <a:rPr lang="hu-HU" sz="2000" dirty="0" smtClean="0">
                <a:latin typeface="+mj-lt"/>
              </a:rPr>
              <a:t>jelentősége van a jóhiszeműségnek, a szándékosságnak, az esetleges jogi tévedés, téves jogalkalmazás kimenthetőségének vagy felróhatóságának, és annak is, hogy valamely uniós intézmény, szerv, hivatal magatartása esetleg hozzájárult-e ahhoz, hogy bizonyos nemzeti intézkedéséket vagy eljárásokat az uniós jogot sértő módon vezettek be.</a:t>
            </a:r>
            <a:endParaRPr lang="hu-HU" sz="2000" dirty="0">
              <a:latin typeface="+mj-lt"/>
            </a:endParaRPr>
          </a:p>
        </p:txBody>
      </p:sp>
    </p:spTree>
    <p:extLst>
      <p:ext uri="{BB962C8B-B14F-4D97-AF65-F5344CB8AC3E}">
        <p14:creationId xmlns:p14="http://schemas.microsoft.com/office/powerpoint/2010/main" val="24374055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3600" b="1" dirty="0" smtClean="0"/>
              <a:t>A jogsértést elkövető állami szervek köre</a:t>
            </a:r>
            <a:endParaRPr lang="hu-HU" sz="3600" b="1" dirty="0"/>
          </a:p>
        </p:txBody>
      </p:sp>
      <p:sp>
        <p:nvSpPr>
          <p:cNvPr id="3" name="Szövegdoboz 2"/>
          <p:cNvSpPr txBox="1"/>
          <p:nvPr/>
        </p:nvSpPr>
        <p:spPr>
          <a:xfrm>
            <a:off x="539552" y="1700808"/>
            <a:ext cx="8352928" cy="409342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a:t>
            </a:r>
            <a:r>
              <a:rPr lang="hu-HU" sz="2000" dirty="0">
                <a:latin typeface="+mj-lt"/>
              </a:rPr>
              <a:t>t</a:t>
            </a:r>
            <a:r>
              <a:rPr lang="hu-HU" sz="2000" dirty="0" smtClean="0">
                <a:latin typeface="+mj-lt"/>
              </a:rPr>
              <a:t>agállam uniós jog megsértéséből eredő jogellenes következmények megszüntetésére vonatkozó kötelezettsége a hatásköre keretein belül az érintett </a:t>
            </a:r>
            <a:r>
              <a:rPr lang="hu-HU" sz="2000" b="1" dirty="0" smtClean="0">
                <a:latin typeface="+mj-lt"/>
              </a:rPr>
              <a:t>tagállam valamennyi szervére vonatkozik</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Ide tartoznak a </a:t>
            </a:r>
            <a:r>
              <a:rPr lang="hu-HU" sz="2000" b="1" dirty="0" smtClean="0">
                <a:latin typeface="+mj-lt"/>
              </a:rPr>
              <a:t>helyi vagy területi önkormányzatok, a szövetségi állam tagjai, de esetlegesen idesorolhatóak a tagállamok bíróságai is</a:t>
            </a:r>
            <a:r>
              <a:rPr lang="hu-HU" sz="2000" dirty="0" smtClean="0">
                <a:latin typeface="+mj-lt"/>
              </a:rPr>
              <a:t>.</a:t>
            </a:r>
          </a:p>
          <a:p>
            <a:pPr marL="342900" indent="-342900" algn="just">
              <a:spcAft>
                <a:spcPts val="600"/>
              </a:spcAft>
              <a:buFont typeface="Arial" panose="020B0604020202020204" pitchFamily="34" charset="0"/>
              <a:buChar char="•"/>
            </a:pPr>
            <a:r>
              <a:rPr lang="hu-HU" sz="2000" b="1" dirty="0" smtClean="0">
                <a:latin typeface="+mj-lt"/>
              </a:rPr>
              <a:t>A tagállami bíróságok tevékenysége </a:t>
            </a:r>
            <a:r>
              <a:rPr lang="hu-HU" sz="2000" dirty="0" smtClean="0">
                <a:latin typeface="+mj-lt"/>
              </a:rPr>
              <a:t>megalapozhatja a kártérítési felelősséget, ha döntéseik </a:t>
            </a:r>
            <a:r>
              <a:rPr lang="hu-HU" sz="2000" b="1" dirty="0" smtClean="0">
                <a:latin typeface="+mj-lt"/>
              </a:rPr>
              <a:t>direkt módon ellentétesek az uniós joggal</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Az is jóvátétel alapja lehet, ha a döntés az </a:t>
            </a:r>
            <a:r>
              <a:rPr lang="hu-HU" sz="2000" b="1" dirty="0" smtClean="0">
                <a:latin typeface="+mj-lt"/>
              </a:rPr>
              <a:t>uniós jog téves értelmezésén alapul</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Nyilvánvaló jogsértés bekövetkezhet mind az eljáró bíróság által végezett jogszabály-értelmezésből, mind a tényállási elemek és a bizonyítékok általa végzett értékeléséből. </a:t>
            </a:r>
            <a:endParaRPr lang="hu-HU" sz="2000" dirty="0">
              <a:latin typeface="+mj-lt"/>
            </a:endParaRPr>
          </a:p>
        </p:txBody>
      </p:sp>
    </p:spTree>
    <p:extLst>
      <p:ext uri="{BB962C8B-B14F-4D97-AF65-F5344CB8AC3E}">
        <p14:creationId xmlns:p14="http://schemas.microsoft.com/office/powerpoint/2010/main" val="9782240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3600" b="1" dirty="0"/>
              <a:t>A jogsértést elkövető állami szervek köre</a:t>
            </a:r>
          </a:p>
        </p:txBody>
      </p:sp>
      <p:sp>
        <p:nvSpPr>
          <p:cNvPr id="2" name="Szövegdoboz 1"/>
          <p:cNvSpPr txBox="1"/>
          <p:nvPr/>
        </p:nvSpPr>
        <p:spPr>
          <a:xfrm>
            <a:off x="433652" y="1628800"/>
            <a:ext cx="8496944" cy="409342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b="1" dirty="0" smtClean="0">
                <a:latin typeface="+mj-lt"/>
              </a:rPr>
              <a:t>A </a:t>
            </a:r>
            <a:r>
              <a:rPr lang="hu-HU" sz="2000" b="1" dirty="0" err="1" smtClean="0">
                <a:latin typeface="+mj-lt"/>
              </a:rPr>
              <a:t>Bouchereau-ügy</a:t>
            </a:r>
            <a:r>
              <a:rPr lang="hu-HU" sz="2000" b="1" dirty="0" smtClean="0">
                <a:latin typeface="+mj-lt"/>
              </a:rPr>
              <a:t> </a:t>
            </a:r>
            <a:r>
              <a:rPr lang="hu-HU" sz="2000" dirty="0" smtClean="0">
                <a:latin typeface="+mj-lt"/>
              </a:rPr>
              <a:t>rögzítette a </a:t>
            </a:r>
            <a:r>
              <a:rPr lang="hu-HU" sz="2000" b="1" dirty="0" smtClean="0">
                <a:latin typeface="+mj-lt"/>
              </a:rPr>
              <a:t>tagállami bíróságok kötelezettségét </a:t>
            </a:r>
            <a:r>
              <a:rPr lang="hu-HU" sz="2000" dirty="0" smtClean="0">
                <a:latin typeface="+mj-lt"/>
              </a:rPr>
              <a:t>a közösségi jog alkalmazására, azonban nyitva hagyta azt a kérdést, hogy milyen következmény állhat be akkor, ha a </a:t>
            </a:r>
            <a:r>
              <a:rPr lang="hu-HU" sz="2000" b="1" dirty="0" smtClean="0">
                <a:latin typeface="+mj-lt"/>
              </a:rPr>
              <a:t>tagállam bírósága a jogalkalmazás során megsérti határozatában az uniós jogot</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 bírósági döntésekből fakadó esetleges felelősség részben más, mint az állam egyéb szerveinek jogsértéséből fakadó állami felelősség.</a:t>
            </a:r>
          </a:p>
          <a:p>
            <a:pPr marL="342900" indent="-342900" algn="just">
              <a:spcAft>
                <a:spcPts val="600"/>
              </a:spcAft>
              <a:buFont typeface="Arial" panose="020B0604020202020204" pitchFamily="34" charset="0"/>
              <a:buChar char="•"/>
            </a:pPr>
            <a:r>
              <a:rPr lang="hu-HU" sz="2000" dirty="0" smtClean="0">
                <a:latin typeface="+mj-lt"/>
              </a:rPr>
              <a:t>Az igazságszolgáltatás érdeke, hogy jogerősen lezárt ügyeket ne lehessen újra megnyitni, mivel ez a jogbiztonság elvét lényegesen sértené.</a:t>
            </a:r>
          </a:p>
          <a:p>
            <a:pPr marL="342900" indent="-342900" algn="just">
              <a:spcAft>
                <a:spcPts val="600"/>
              </a:spcAft>
              <a:buFont typeface="Arial" panose="020B0604020202020204" pitchFamily="34" charset="0"/>
              <a:buChar char="•"/>
            </a:pPr>
            <a:r>
              <a:rPr lang="hu-HU" sz="2000" dirty="0" smtClean="0">
                <a:latin typeface="+mj-lt"/>
              </a:rPr>
              <a:t>Ha a bírósági döntésekben megnyilvánuló esetleges közösségi jogsértés kártérítési igény alapjául szolgálhatna, akkor  lezárt ügyek felülvizsgálatát követelhetné meg és tenné egyben lehetővé. </a:t>
            </a:r>
          </a:p>
          <a:p>
            <a:pPr marL="342900" indent="-342900" algn="just">
              <a:spcAft>
                <a:spcPts val="600"/>
              </a:spcAft>
              <a:buFont typeface="Arial" panose="020B0604020202020204" pitchFamily="34" charset="0"/>
              <a:buChar char="•"/>
            </a:pPr>
            <a:r>
              <a:rPr lang="hu-HU" sz="2000" dirty="0" smtClean="0">
                <a:latin typeface="+mj-lt"/>
              </a:rPr>
              <a:t>Ebben az esetben az eljáró bíróság felül kellene vizsgálja a korábbi ítéletét.</a:t>
            </a:r>
          </a:p>
        </p:txBody>
      </p:sp>
    </p:spTree>
    <p:extLst>
      <p:ext uri="{BB962C8B-B14F-4D97-AF65-F5344CB8AC3E}">
        <p14:creationId xmlns:p14="http://schemas.microsoft.com/office/powerpoint/2010/main" val="56436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1952"/>
            <a:ext cx="7772400" cy="1470025"/>
          </a:xfrm>
        </p:spPr>
        <p:txBody>
          <a:bodyPr/>
          <a:lstStyle/>
          <a:p>
            <a:r>
              <a:rPr lang="hu-HU" sz="3600" b="1" dirty="0" smtClean="0"/>
              <a:t>Az Unió </a:t>
            </a:r>
            <a:r>
              <a:rPr lang="hu-HU" sz="3600" b="1" dirty="0" err="1" smtClean="0"/>
              <a:t>kontraktuális</a:t>
            </a:r>
            <a:r>
              <a:rPr lang="hu-HU" sz="3600" b="1" dirty="0" smtClean="0"/>
              <a:t> felelőssége</a:t>
            </a:r>
            <a:endParaRPr lang="hu-HU" sz="3600" b="1" dirty="0"/>
          </a:p>
        </p:txBody>
      </p:sp>
      <p:sp>
        <p:nvSpPr>
          <p:cNvPr id="2" name="Szövegdoboz 1"/>
          <p:cNvSpPr txBox="1"/>
          <p:nvPr/>
        </p:nvSpPr>
        <p:spPr>
          <a:xfrm>
            <a:off x="260371" y="1772816"/>
            <a:ext cx="8640960" cy="3785652"/>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a:t>
            </a:r>
            <a:r>
              <a:rPr lang="hu-HU" sz="2000" b="1" dirty="0" smtClean="0">
                <a:latin typeface="+mj-lt"/>
              </a:rPr>
              <a:t>Európai Unió </a:t>
            </a:r>
            <a:r>
              <a:rPr lang="hu-HU" sz="2000" dirty="0" smtClean="0">
                <a:latin typeface="+mj-lt"/>
              </a:rPr>
              <a:t>a Lisszaboni Szerződés óta rendelkezik </a:t>
            </a:r>
            <a:r>
              <a:rPr lang="hu-HU" sz="2000" b="1" dirty="0" smtClean="0">
                <a:latin typeface="+mj-lt"/>
              </a:rPr>
              <a:t>jogalanyisággal, jogi személyiséggel</a:t>
            </a:r>
            <a:r>
              <a:rPr lang="hu-HU" sz="2000" dirty="0" smtClean="0">
                <a:latin typeface="+mj-lt"/>
              </a:rPr>
              <a:t>. </a:t>
            </a:r>
          </a:p>
          <a:p>
            <a:pPr marL="342900" indent="-342900" algn="just">
              <a:spcAft>
                <a:spcPts val="600"/>
              </a:spcAft>
              <a:buFont typeface="Arial" panose="020B0604020202020204" pitchFamily="34" charset="0"/>
              <a:buChar char="•"/>
            </a:pPr>
            <a:r>
              <a:rPr lang="hu-HU" sz="2000" dirty="0" smtClean="0">
                <a:latin typeface="+mj-lt"/>
              </a:rPr>
              <a:t>Ebből kifolyólag jogosult </a:t>
            </a:r>
            <a:r>
              <a:rPr lang="hu-HU" sz="2000" b="1" dirty="0" smtClean="0">
                <a:latin typeface="+mj-lt"/>
              </a:rPr>
              <a:t>magánjogi és közjogi szerződések </a:t>
            </a:r>
            <a:r>
              <a:rPr lang="hu-HU" sz="2000" dirty="0" smtClean="0">
                <a:latin typeface="+mj-lt"/>
              </a:rPr>
              <a:t>megkötésére.</a:t>
            </a:r>
          </a:p>
          <a:p>
            <a:pPr marL="342900" indent="-342900" algn="just">
              <a:spcAft>
                <a:spcPts val="600"/>
              </a:spcAft>
              <a:buFont typeface="Arial" panose="020B0604020202020204" pitchFamily="34" charset="0"/>
              <a:buChar char="•"/>
            </a:pPr>
            <a:r>
              <a:rPr lang="hu-HU" sz="2000" dirty="0" smtClean="0">
                <a:latin typeface="+mj-lt"/>
              </a:rPr>
              <a:t>A megkötött szerződésekkel összefüggésben lényeges kérdések, hogy </a:t>
            </a:r>
            <a:r>
              <a:rPr lang="hu-HU" sz="2000" b="1" dirty="0" smtClean="0">
                <a:latin typeface="+mj-lt"/>
              </a:rPr>
              <a:t>mely bíróság dönthet a szerződéssel kapcsolatos jogvitákban</a:t>
            </a:r>
            <a:r>
              <a:rPr lang="hu-HU" sz="2000" dirty="0" smtClean="0">
                <a:latin typeface="+mj-lt"/>
              </a:rPr>
              <a:t>, valamint mi az </a:t>
            </a:r>
            <a:r>
              <a:rPr lang="hu-HU" sz="2000" b="1" dirty="0" smtClean="0">
                <a:latin typeface="+mj-lt"/>
              </a:rPr>
              <a:t>alkalmazandó jog</a:t>
            </a:r>
            <a:r>
              <a:rPr lang="hu-HU" sz="2000" dirty="0" smtClean="0">
                <a:latin typeface="+mj-lt"/>
              </a:rPr>
              <a:t> ezekben a kérdésekben.</a:t>
            </a:r>
          </a:p>
          <a:p>
            <a:pPr marL="342900" indent="-342900" algn="just">
              <a:spcAft>
                <a:spcPts val="600"/>
              </a:spcAft>
              <a:buFont typeface="Arial" panose="020B0604020202020204" pitchFamily="34" charset="0"/>
              <a:buChar char="•"/>
            </a:pPr>
            <a:r>
              <a:rPr lang="hu-HU" sz="2000" dirty="0" smtClean="0">
                <a:latin typeface="+mj-lt"/>
              </a:rPr>
              <a:t>Az </a:t>
            </a:r>
            <a:r>
              <a:rPr lang="hu-HU" sz="2000" b="1" dirty="0" err="1" smtClean="0">
                <a:latin typeface="+mj-lt"/>
              </a:rPr>
              <a:t>EUMSz</a:t>
            </a:r>
            <a:r>
              <a:rPr lang="hu-HU" sz="2000" b="1" dirty="0" smtClean="0">
                <a:latin typeface="+mj-lt"/>
              </a:rPr>
              <a:t> 340. cikkének értelmében </a:t>
            </a:r>
            <a:r>
              <a:rPr lang="hu-HU" sz="2000" dirty="0" smtClean="0">
                <a:latin typeface="+mj-lt"/>
              </a:rPr>
              <a:t>a joghatósági kérdések meghatározása terén </a:t>
            </a:r>
            <a:r>
              <a:rPr lang="hu-HU" sz="2000" b="1" dirty="0" smtClean="0">
                <a:latin typeface="+mj-lt"/>
              </a:rPr>
              <a:t>a felek akarata a döntő</a:t>
            </a:r>
            <a:r>
              <a:rPr lang="hu-HU" sz="2000" dirty="0" smtClean="0">
                <a:latin typeface="+mj-lt"/>
              </a:rPr>
              <a:t>, ennek hiányában pedig </a:t>
            </a:r>
            <a:r>
              <a:rPr lang="hu-HU" sz="2000" b="1" dirty="0" smtClean="0">
                <a:latin typeface="+mj-lt"/>
              </a:rPr>
              <a:t>a nemzetközi magánjogi szabályok </a:t>
            </a:r>
            <a:r>
              <a:rPr lang="hu-HU" sz="2000" dirty="0" smtClean="0">
                <a:latin typeface="+mj-lt"/>
              </a:rPr>
              <a:t>érvényesülnek. </a:t>
            </a:r>
          </a:p>
          <a:p>
            <a:pPr marL="342900" indent="-342900" algn="just">
              <a:spcAft>
                <a:spcPts val="600"/>
              </a:spcAft>
              <a:buFont typeface="Arial" panose="020B0604020202020204" pitchFamily="34" charset="0"/>
              <a:buChar char="•"/>
            </a:pPr>
            <a:r>
              <a:rPr lang="hu-HU" sz="2000" dirty="0" smtClean="0">
                <a:latin typeface="+mj-lt"/>
              </a:rPr>
              <a:t>Az eljárásra jogosult lehet az </a:t>
            </a:r>
            <a:r>
              <a:rPr lang="hu-HU" sz="2000" b="1" dirty="0" smtClean="0">
                <a:latin typeface="+mj-lt"/>
              </a:rPr>
              <a:t>Európai Unió Bírósága</a:t>
            </a:r>
            <a:r>
              <a:rPr lang="hu-HU" sz="2000" dirty="0" smtClean="0">
                <a:latin typeface="+mj-lt"/>
              </a:rPr>
              <a:t>, </a:t>
            </a:r>
            <a:r>
              <a:rPr lang="hu-HU" sz="2000" b="1" dirty="0" smtClean="0">
                <a:latin typeface="+mj-lt"/>
              </a:rPr>
              <a:t>tagállami bíróságok </a:t>
            </a:r>
            <a:r>
              <a:rPr lang="hu-HU" sz="2000" dirty="0" smtClean="0">
                <a:latin typeface="+mj-lt"/>
              </a:rPr>
              <a:t>és kivételes esetekben </a:t>
            </a:r>
            <a:r>
              <a:rPr lang="hu-HU" sz="2000" b="1" dirty="0" smtClean="0">
                <a:latin typeface="+mj-lt"/>
              </a:rPr>
              <a:t>harmadik ország bíróságai </a:t>
            </a:r>
            <a:r>
              <a:rPr lang="hu-HU" sz="2000" dirty="0" smtClean="0">
                <a:latin typeface="+mj-lt"/>
              </a:rPr>
              <a:t>is. </a:t>
            </a:r>
            <a:endParaRPr lang="hu-HU" sz="2000" dirty="0">
              <a:latin typeface="+mj-lt"/>
            </a:endParaRPr>
          </a:p>
        </p:txBody>
      </p:sp>
    </p:spTree>
    <p:extLst>
      <p:ext uri="{BB962C8B-B14F-4D97-AF65-F5344CB8AC3E}">
        <p14:creationId xmlns:p14="http://schemas.microsoft.com/office/powerpoint/2010/main" val="14964850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0"/>
            <a:ext cx="7772400" cy="1470025"/>
          </a:xfrm>
        </p:spPr>
        <p:txBody>
          <a:bodyPr/>
          <a:lstStyle/>
          <a:p>
            <a:r>
              <a:rPr lang="hu-HU" sz="3600" b="1" dirty="0"/>
              <a:t>A jogsértést elkövető állami szervek köre</a:t>
            </a:r>
          </a:p>
        </p:txBody>
      </p:sp>
      <p:sp>
        <p:nvSpPr>
          <p:cNvPr id="2" name="Szövegdoboz 1"/>
          <p:cNvSpPr txBox="1"/>
          <p:nvPr/>
        </p:nvSpPr>
        <p:spPr>
          <a:xfrm>
            <a:off x="433652" y="1988840"/>
            <a:ext cx="8386820" cy="3631763"/>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b="1" dirty="0" smtClean="0">
                <a:latin typeface="+mj-lt"/>
              </a:rPr>
              <a:t>A </a:t>
            </a:r>
            <a:r>
              <a:rPr lang="hu-HU" sz="2000" b="1" dirty="0" err="1" smtClean="0">
                <a:latin typeface="+mj-lt"/>
              </a:rPr>
              <a:t>Traghetti</a:t>
            </a:r>
            <a:r>
              <a:rPr lang="hu-HU" sz="2000" b="1" dirty="0" smtClean="0">
                <a:latin typeface="+mj-lt"/>
              </a:rPr>
              <a:t> del </a:t>
            </a:r>
            <a:r>
              <a:rPr lang="hu-HU" sz="2000" b="1" dirty="0" err="1" smtClean="0">
                <a:latin typeface="+mj-lt"/>
              </a:rPr>
              <a:t>Mediterraneo-ügyben</a:t>
            </a:r>
            <a:r>
              <a:rPr lang="hu-HU" sz="2000" b="1" dirty="0" smtClean="0">
                <a:latin typeface="+mj-lt"/>
              </a:rPr>
              <a:t> </a:t>
            </a:r>
            <a:r>
              <a:rPr lang="hu-HU" sz="2000" dirty="0" smtClean="0">
                <a:latin typeface="+mj-lt"/>
              </a:rPr>
              <a:t>a tagállam kizárta az uniós jogsértésből eredő károkért való felelősséget, tekintettel arra, hogy a bíróságok a jogszabályok értelmezését, illetve tények mérlegelését végzik, és a felelősséget pusztán a bíróság szándékos vagy súlyosan kötelezettségszegő magatartása korlátozta.</a:t>
            </a:r>
          </a:p>
          <a:p>
            <a:pPr marL="342900" indent="-342900" algn="just">
              <a:spcAft>
                <a:spcPts val="600"/>
              </a:spcAft>
              <a:buFont typeface="Arial" panose="020B0604020202020204" pitchFamily="34" charset="0"/>
              <a:buChar char="•"/>
            </a:pPr>
            <a:r>
              <a:rPr lang="hu-HU" sz="2000" b="1" dirty="0" smtClean="0">
                <a:latin typeface="+mj-lt"/>
              </a:rPr>
              <a:t>A </a:t>
            </a:r>
            <a:r>
              <a:rPr lang="hu-HU" sz="2000" b="1" dirty="0" err="1" smtClean="0">
                <a:latin typeface="+mj-lt"/>
              </a:rPr>
              <a:t>Köbler-ítéletben</a:t>
            </a:r>
            <a:r>
              <a:rPr lang="hu-HU" sz="2000" b="1" dirty="0" smtClean="0">
                <a:latin typeface="+mj-lt"/>
              </a:rPr>
              <a:t> </a:t>
            </a:r>
            <a:r>
              <a:rPr lang="hu-HU" sz="2000" dirty="0" err="1" smtClean="0">
                <a:latin typeface="+mj-lt"/>
              </a:rPr>
              <a:t>a</a:t>
            </a:r>
            <a:r>
              <a:rPr lang="hu-HU" sz="2000" dirty="0" smtClean="0">
                <a:latin typeface="+mj-lt"/>
              </a:rPr>
              <a:t> Bíróság megállapította, hogy a mérce az uniós jog nyilvános megsértése, ugyanakkor a jog nyilvánvaló megsértése számos kérdést vet fel, ugyanis ez igen magas küszöbét jelentheti a tagállami felelősség megállapításának, amely konkrét ügyekben ritkán állapítható meg az igazságszolgáltatás tevékenységének sajátosságaiból adódóan.</a:t>
            </a:r>
          </a:p>
          <a:p>
            <a:pPr marL="342900" indent="-342900" algn="just">
              <a:spcAft>
                <a:spcPts val="600"/>
              </a:spcAft>
              <a:buFont typeface="Arial" panose="020B0604020202020204" pitchFamily="34" charset="0"/>
              <a:buChar char="•"/>
            </a:pPr>
            <a:endParaRPr lang="hu-HU" sz="2000" dirty="0">
              <a:latin typeface="+mj-lt"/>
            </a:endParaRPr>
          </a:p>
        </p:txBody>
      </p:sp>
    </p:spTree>
    <p:extLst>
      <p:ext uri="{BB962C8B-B14F-4D97-AF65-F5344CB8AC3E}">
        <p14:creationId xmlns:p14="http://schemas.microsoft.com/office/powerpoint/2010/main" val="1275900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4511"/>
            <a:ext cx="7772400" cy="1470025"/>
          </a:xfrm>
        </p:spPr>
        <p:txBody>
          <a:bodyPr/>
          <a:lstStyle/>
          <a:p>
            <a:r>
              <a:rPr lang="hu-HU" b="1" dirty="0" smtClean="0"/>
              <a:t>Okozati összefüggés</a:t>
            </a:r>
            <a:endParaRPr lang="hu-HU" b="1" dirty="0"/>
          </a:p>
        </p:txBody>
      </p:sp>
      <p:sp>
        <p:nvSpPr>
          <p:cNvPr id="2" name="Szövegdoboz 1"/>
          <p:cNvSpPr txBox="1"/>
          <p:nvPr/>
        </p:nvSpPr>
        <p:spPr>
          <a:xfrm>
            <a:off x="467544" y="1844824"/>
            <a:ext cx="8280920" cy="2400657"/>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nemzeti bíróságoknak kell megállapítani, hogy </a:t>
            </a:r>
            <a:r>
              <a:rPr lang="hu-HU" sz="2000" b="1" dirty="0" smtClean="0">
                <a:latin typeface="+mj-lt"/>
              </a:rPr>
              <a:t>okozati összefüggés fennáll-e</a:t>
            </a:r>
            <a:r>
              <a:rPr lang="hu-HU" sz="2000" dirty="0" smtClean="0">
                <a:latin typeface="+mj-lt"/>
              </a:rPr>
              <a:t> az államot terhelő kötelezettség megszegése és a károsult által elszenvedett kár között.</a:t>
            </a:r>
          </a:p>
          <a:p>
            <a:pPr marL="342900" indent="-342900" algn="just">
              <a:spcAft>
                <a:spcPts val="600"/>
              </a:spcAft>
              <a:buFont typeface="Arial" panose="020B0604020202020204" pitchFamily="34" charset="0"/>
              <a:buChar char="•"/>
            </a:pPr>
            <a:r>
              <a:rPr lang="hu-HU" sz="2000" b="1" dirty="0" smtClean="0">
                <a:latin typeface="+mj-lt"/>
              </a:rPr>
              <a:t>A nemzeti bíróság feladata </a:t>
            </a:r>
            <a:r>
              <a:rPr lang="hu-HU" sz="2000" dirty="0" smtClean="0">
                <a:latin typeface="+mj-lt"/>
              </a:rPr>
              <a:t>annak megítélése, hogy az állítólagos kár kellőképpen közvetlenül ered-e az uniós jog megsértéséből ahhoz, hogy az adott állam meg kelljen azt térítenie.</a:t>
            </a:r>
          </a:p>
          <a:p>
            <a:pPr marL="342900" indent="-342900" algn="just">
              <a:spcAft>
                <a:spcPts val="600"/>
              </a:spcAft>
              <a:buFont typeface="Arial" panose="020B0604020202020204" pitchFamily="34" charset="0"/>
              <a:buChar char="•"/>
            </a:pPr>
            <a:endParaRPr lang="hu-HU" sz="2000" dirty="0">
              <a:latin typeface="+mj-lt"/>
            </a:endParaRPr>
          </a:p>
        </p:txBody>
      </p:sp>
    </p:spTree>
    <p:extLst>
      <p:ext uri="{BB962C8B-B14F-4D97-AF65-F5344CB8AC3E}">
        <p14:creationId xmlns:p14="http://schemas.microsoft.com/office/powerpoint/2010/main" val="30783200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827584" y="2492896"/>
            <a:ext cx="7772400" cy="1470025"/>
          </a:xfrm>
        </p:spPr>
        <p:txBody>
          <a:bodyPr/>
          <a:lstStyle/>
          <a:p>
            <a:r>
              <a:rPr lang="hu-HU" b="1" dirty="0" smtClean="0"/>
              <a:t>Köszönöm a figyelmet!</a:t>
            </a:r>
            <a:endParaRPr lang="hu-HU" b="1" dirty="0"/>
          </a:p>
        </p:txBody>
      </p:sp>
    </p:spTree>
    <p:extLst>
      <p:ext uri="{BB962C8B-B14F-4D97-AF65-F5344CB8AC3E}">
        <p14:creationId xmlns:p14="http://schemas.microsoft.com/office/powerpoint/2010/main" val="2002581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1952"/>
            <a:ext cx="7772400" cy="1470025"/>
          </a:xfrm>
        </p:spPr>
        <p:txBody>
          <a:bodyPr/>
          <a:lstStyle/>
          <a:p>
            <a:r>
              <a:rPr lang="hu-HU" sz="3600" b="1" dirty="0" smtClean="0"/>
              <a:t>Az Unió </a:t>
            </a:r>
            <a:r>
              <a:rPr lang="hu-HU" sz="3600" b="1" dirty="0" err="1" smtClean="0"/>
              <a:t>kontraktuális</a:t>
            </a:r>
            <a:r>
              <a:rPr lang="hu-HU" sz="3600" b="1" dirty="0" smtClean="0"/>
              <a:t> felelőssége</a:t>
            </a:r>
            <a:endParaRPr lang="hu-HU" sz="3600" b="1" dirty="0"/>
          </a:p>
        </p:txBody>
      </p:sp>
      <p:sp>
        <p:nvSpPr>
          <p:cNvPr id="2" name="Szövegdoboz 1"/>
          <p:cNvSpPr txBox="1"/>
          <p:nvPr/>
        </p:nvSpPr>
        <p:spPr>
          <a:xfrm>
            <a:off x="251520" y="1700808"/>
            <a:ext cx="8640960" cy="3477875"/>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a:t>
            </a:r>
            <a:r>
              <a:rPr lang="hu-HU" sz="2000" b="1" dirty="0">
                <a:latin typeface="+mj-lt"/>
              </a:rPr>
              <a:t>Európai Unió Bírósága </a:t>
            </a:r>
            <a:r>
              <a:rPr lang="hu-HU" sz="2000" dirty="0">
                <a:latin typeface="+mj-lt"/>
              </a:rPr>
              <a:t>hatáskörrel rendelkezik arra, hogy az Unió által vagy nevében kötött közjogi vagy magánjogi szerződésekben meghatározott </a:t>
            </a:r>
            <a:r>
              <a:rPr lang="hu-HU" sz="2000" b="1" dirty="0" err="1">
                <a:latin typeface="+mj-lt"/>
              </a:rPr>
              <a:t>választottbírósági</a:t>
            </a:r>
            <a:r>
              <a:rPr lang="hu-HU" sz="2000" b="1" dirty="0">
                <a:latin typeface="+mj-lt"/>
              </a:rPr>
              <a:t> kikötés alapján határozatot hozzon</a:t>
            </a:r>
            <a:r>
              <a:rPr lang="hu-HU" sz="2000" dirty="0">
                <a:latin typeface="+mj-lt"/>
              </a:rPr>
              <a:t>.</a:t>
            </a:r>
          </a:p>
          <a:p>
            <a:pPr marL="342900" indent="-342900" algn="just">
              <a:spcAft>
                <a:spcPts val="600"/>
              </a:spcAft>
              <a:buFont typeface="Arial" panose="020B0604020202020204" pitchFamily="34" charset="0"/>
              <a:buChar char="•"/>
            </a:pPr>
            <a:r>
              <a:rPr lang="hu-HU" sz="2000" dirty="0" smtClean="0">
                <a:latin typeface="+mj-lt"/>
              </a:rPr>
              <a:t>A </a:t>
            </a:r>
            <a:r>
              <a:rPr lang="hu-HU" sz="2000" dirty="0" err="1" smtClean="0">
                <a:latin typeface="+mj-lt"/>
              </a:rPr>
              <a:t>választottbíróság</a:t>
            </a:r>
            <a:r>
              <a:rPr lang="hu-HU" sz="2000" dirty="0" smtClean="0">
                <a:latin typeface="+mj-lt"/>
              </a:rPr>
              <a:t> kikötésére jogalapot az </a:t>
            </a:r>
            <a:r>
              <a:rPr lang="hu-HU" sz="2000" dirty="0" err="1" smtClean="0">
                <a:latin typeface="+mj-lt"/>
              </a:rPr>
              <a:t>EUMSz</a:t>
            </a:r>
            <a:r>
              <a:rPr lang="hu-HU" sz="2000" dirty="0" smtClean="0">
                <a:latin typeface="+mj-lt"/>
              </a:rPr>
              <a:t>. 272. cikke teremt:</a:t>
            </a:r>
          </a:p>
          <a:p>
            <a:pPr marL="444500" algn="ctr">
              <a:spcAft>
                <a:spcPts val="600"/>
              </a:spcAft>
            </a:pPr>
            <a:r>
              <a:rPr lang="hu-HU" sz="2000" i="1" dirty="0" smtClean="0">
                <a:latin typeface="+mj-lt"/>
              </a:rPr>
              <a:t>„Az </a:t>
            </a:r>
            <a:r>
              <a:rPr lang="hu-HU" sz="2000" i="1" dirty="0">
                <a:latin typeface="+mj-lt"/>
              </a:rPr>
              <a:t>Európai Unió Bírósága hatáskörrel rendelkezik arra, hogy az Unió által vagy nevében kötött közjogi vagy magánjogi szerződésekben foglalt </a:t>
            </a:r>
            <a:r>
              <a:rPr lang="hu-HU" sz="2000" i="1" dirty="0" err="1">
                <a:latin typeface="+mj-lt"/>
              </a:rPr>
              <a:t>választottbírósági</a:t>
            </a:r>
            <a:r>
              <a:rPr lang="hu-HU" sz="2000" i="1" dirty="0">
                <a:latin typeface="+mj-lt"/>
              </a:rPr>
              <a:t> kikötés alapján határozatot hozzon</a:t>
            </a:r>
            <a:r>
              <a:rPr lang="hu-HU" sz="2000" i="1"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Az uniós bíróságok számára, az </a:t>
            </a:r>
            <a:r>
              <a:rPr lang="hu-HU" sz="2000" dirty="0" err="1" smtClean="0">
                <a:latin typeface="+mj-lt"/>
              </a:rPr>
              <a:t>EUMSz</a:t>
            </a:r>
            <a:r>
              <a:rPr lang="hu-HU" sz="2000" dirty="0" smtClean="0">
                <a:latin typeface="+mj-lt"/>
              </a:rPr>
              <a:t>. 272. cikkben biztosított joghatóság fennáll akkor is, ha a szerződés által választott jog kizárná azt. </a:t>
            </a:r>
          </a:p>
          <a:p>
            <a:pPr marL="342900" indent="-342900" algn="just">
              <a:spcAft>
                <a:spcPts val="600"/>
              </a:spcAft>
              <a:buFont typeface="Arial" panose="020B0604020202020204" pitchFamily="34" charset="0"/>
              <a:buChar char="•"/>
            </a:pPr>
            <a:endParaRPr lang="hu-HU" sz="2000" dirty="0" smtClean="0">
              <a:latin typeface="+mj-lt"/>
            </a:endParaRPr>
          </a:p>
        </p:txBody>
      </p:sp>
    </p:spTree>
    <p:extLst>
      <p:ext uri="{BB962C8B-B14F-4D97-AF65-F5344CB8AC3E}">
        <p14:creationId xmlns:p14="http://schemas.microsoft.com/office/powerpoint/2010/main" val="3772278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1952"/>
            <a:ext cx="7772400" cy="1470025"/>
          </a:xfrm>
        </p:spPr>
        <p:txBody>
          <a:bodyPr/>
          <a:lstStyle/>
          <a:p>
            <a:r>
              <a:rPr lang="hu-HU" sz="3600" b="1" dirty="0" smtClean="0"/>
              <a:t>Az Unió </a:t>
            </a:r>
            <a:r>
              <a:rPr lang="hu-HU" sz="3600" b="1" dirty="0" err="1" smtClean="0"/>
              <a:t>kontraktuális</a:t>
            </a:r>
            <a:r>
              <a:rPr lang="hu-HU" sz="3600" b="1" dirty="0" smtClean="0"/>
              <a:t> felelőssége</a:t>
            </a:r>
            <a:endParaRPr lang="hu-HU" sz="3600" b="1" dirty="0"/>
          </a:p>
        </p:txBody>
      </p:sp>
      <p:sp>
        <p:nvSpPr>
          <p:cNvPr id="2" name="Szövegdoboz 1"/>
          <p:cNvSpPr txBox="1"/>
          <p:nvPr/>
        </p:nvSpPr>
        <p:spPr>
          <a:xfrm>
            <a:off x="251520" y="1700808"/>
            <a:ext cx="8640960" cy="4016484"/>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a:t>
            </a:r>
            <a:r>
              <a:rPr lang="hu-HU" sz="2000" b="1" dirty="0" err="1" smtClean="0">
                <a:latin typeface="+mj-lt"/>
              </a:rPr>
              <a:t>Feilhauer-ügyben</a:t>
            </a:r>
            <a:r>
              <a:rPr lang="hu-HU" sz="2000" dirty="0" smtClean="0">
                <a:latin typeface="+mj-lt"/>
              </a:rPr>
              <a:t> </a:t>
            </a:r>
            <a:r>
              <a:rPr lang="hu-HU" sz="2000" dirty="0" err="1" smtClean="0">
                <a:latin typeface="+mj-lt"/>
              </a:rPr>
              <a:t>a</a:t>
            </a:r>
            <a:r>
              <a:rPr lang="hu-HU" sz="2000" dirty="0" smtClean="0">
                <a:latin typeface="+mj-lt"/>
              </a:rPr>
              <a:t> Bizottság szerződést kötött az alperessel alternatív energiaforrásokkal kapcsolatos terv megvalósítására, mely  szerződésben az </a:t>
            </a:r>
            <a:r>
              <a:rPr lang="hu-HU" sz="2000" b="1" dirty="0" smtClean="0">
                <a:latin typeface="+mj-lt"/>
              </a:rPr>
              <a:t>Európai Bíróság joghatóságát, de a német jog alkalmazását </a:t>
            </a:r>
            <a:r>
              <a:rPr lang="hu-HU" sz="2000" dirty="0" smtClean="0">
                <a:latin typeface="+mj-lt"/>
              </a:rPr>
              <a:t>kötöttek ki. </a:t>
            </a:r>
          </a:p>
          <a:p>
            <a:pPr marL="342900" indent="-342900" algn="just">
              <a:spcAft>
                <a:spcPts val="600"/>
              </a:spcAft>
              <a:buFont typeface="Arial" panose="020B0604020202020204" pitchFamily="34" charset="0"/>
              <a:buChar char="•"/>
            </a:pPr>
            <a:r>
              <a:rPr lang="hu-HU" sz="2000" dirty="0" smtClean="0">
                <a:latin typeface="+mj-lt"/>
              </a:rPr>
              <a:t>A Bíróság kimondta ebben az ügyben, hogy a hatáskör hiányára alapozott kifogásnak nem lehet helyt adni. </a:t>
            </a:r>
          </a:p>
          <a:p>
            <a:pPr marL="342900" indent="-342900" algn="just">
              <a:spcAft>
                <a:spcPts val="600"/>
              </a:spcAft>
              <a:buFont typeface="Arial" panose="020B0604020202020204" pitchFamily="34" charset="0"/>
              <a:buChar char="•"/>
            </a:pPr>
            <a:r>
              <a:rPr lang="hu-HU" sz="2000" dirty="0" smtClean="0">
                <a:latin typeface="+mj-lt"/>
              </a:rPr>
              <a:t>Igaz, hogy az </a:t>
            </a:r>
            <a:r>
              <a:rPr lang="hu-HU" sz="2000" dirty="0" err="1" smtClean="0">
                <a:latin typeface="+mj-lt"/>
              </a:rPr>
              <a:t>EUMSz</a:t>
            </a:r>
            <a:r>
              <a:rPr lang="hu-HU" sz="2000" dirty="0" smtClean="0">
                <a:latin typeface="+mj-lt"/>
              </a:rPr>
              <a:t>. 272. cikke értelmében a Bírósághoz lehet fordulni, hogy a szerződésre alkalmazandó nemzeti jog alapján döntse el a vitát, a szerződéssel összefüggő vita eldöntésére vonatkozó hatáskörét egyedül az </a:t>
            </a:r>
            <a:r>
              <a:rPr lang="hu-HU" sz="2000" dirty="0" err="1" smtClean="0">
                <a:latin typeface="+mj-lt"/>
              </a:rPr>
              <a:t>EUMSz</a:t>
            </a:r>
            <a:r>
              <a:rPr lang="hu-HU" sz="2000" dirty="0" smtClean="0">
                <a:latin typeface="+mj-lt"/>
              </a:rPr>
              <a:t>. 272. cikkére és a </a:t>
            </a:r>
            <a:r>
              <a:rPr lang="hu-HU" sz="2000" dirty="0" err="1" smtClean="0">
                <a:latin typeface="+mj-lt"/>
              </a:rPr>
              <a:t>választottbírósági</a:t>
            </a:r>
            <a:r>
              <a:rPr lang="hu-HU" sz="2000" dirty="0" smtClean="0">
                <a:latin typeface="+mj-lt"/>
              </a:rPr>
              <a:t> klauzulára tekintettel kell meghatározni, és azt nem érintik a nemzeti jognak a hatáskört állítólagosan kizáró rendelkezései. </a:t>
            </a:r>
          </a:p>
          <a:p>
            <a:pPr marL="342900" indent="-342900" algn="just">
              <a:buFont typeface="Arial" panose="020B0604020202020204" pitchFamily="34" charset="0"/>
              <a:buChar char="•"/>
            </a:pPr>
            <a:endParaRPr lang="hu-HU" sz="2000" dirty="0">
              <a:latin typeface="+mj-lt"/>
            </a:endParaRPr>
          </a:p>
          <a:p>
            <a:pPr marL="342900" indent="-342900" algn="just">
              <a:spcAft>
                <a:spcPts val="600"/>
              </a:spcAft>
              <a:buFont typeface="Arial" panose="020B0604020202020204" pitchFamily="34" charset="0"/>
              <a:buChar char="•"/>
            </a:pPr>
            <a:endParaRPr lang="hu-HU" sz="2000" dirty="0" smtClean="0">
              <a:latin typeface="+mj-lt"/>
            </a:endParaRPr>
          </a:p>
        </p:txBody>
      </p:sp>
    </p:spTree>
    <p:extLst>
      <p:ext uri="{BB962C8B-B14F-4D97-AF65-F5344CB8AC3E}">
        <p14:creationId xmlns:p14="http://schemas.microsoft.com/office/powerpoint/2010/main" val="1559662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1952"/>
            <a:ext cx="7772400" cy="1470025"/>
          </a:xfrm>
        </p:spPr>
        <p:txBody>
          <a:bodyPr/>
          <a:lstStyle/>
          <a:p>
            <a:pPr lvl="0"/>
            <a:r>
              <a:rPr lang="hu-HU" sz="3600" b="1" dirty="0"/>
              <a:t>C-142/91 </a:t>
            </a:r>
            <a:r>
              <a:rPr lang="hu-HU" sz="3600" b="1" dirty="0" err="1"/>
              <a:t>Cebag</a:t>
            </a:r>
            <a:r>
              <a:rPr lang="hu-HU" sz="3600" b="1" dirty="0"/>
              <a:t> BV </a:t>
            </a:r>
            <a:r>
              <a:rPr lang="hu-HU" sz="3600" b="1" dirty="0" smtClean="0"/>
              <a:t>v. </a:t>
            </a:r>
            <a:r>
              <a:rPr lang="hu-HU" sz="3600" b="1" dirty="0"/>
              <a:t>Bizottság</a:t>
            </a:r>
          </a:p>
        </p:txBody>
      </p:sp>
      <p:graphicFrame>
        <p:nvGraphicFramePr>
          <p:cNvPr id="4" name="Diagram 3"/>
          <p:cNvGraphicFramePr/>
          <p:nvPr>
            <p:extLst>
              <p:ext uri="{D42A27DB-BD31-4B8C-83A1-F6EECF244321}">
                <p14:modId xmlns:p14="http://schemas.microsoft.com/office/powerpoint/2010/main" val="2882146438"/>
              </p:ext>
            </p:extLst>
          </p:nvPr>
        </p:nvGraphicFramePr>
        <p:xfrm>
          <a:off x="179512" y="1268760"/>
          <a:ext cx="8784976" cy="578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6283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1952"/>
            <a:ext cx="7772400" cy="1470025"/>
          </a:xfrm>
        </p:spPr>
        <p:txBody>
          <a:bodyPr/>
          <a:lstStyle/>
          <a:p>
            <a:r>
              <a:rPr lang="hu-HU" sz="3600" b="1" dirty="0" smtClean="0"/>
              <a:t>Az Unió </a:t>
            </a:r>
            <a:r>
              <a:rPr lang="hu-HU" sz="3600" b="1" dirty="0" err="1" smtClean="0"/>
              <a:t>deliktuális</a:t>
            </a:r>
            <a:r>
              <a:rPr lang="hu-HU" sz="3600" b="1" dirty="0" smtClean="0"/>
              <a:t> felelőssége</a:t>
            </a:r>
            <a:endParaRPr lang="hu-HU" sz="3600" b="1" dirty="0"/>
          </a:p>
        </p:txBody>
      </p:sp>
      <p:sp>
        <p:nvSpPr>
          <p:cNvPr id="2" name="Szövegdoboz 1"/>
          <p:cNvSpPr txBox="1"/>
          <p:nvPr/>
        </p:nvSpPr>
        <p:spPr>
          <a:xfrm>
            <a:off x="251520" y="1556792"/>
            <a:ext cx="8640960" cy="4785926"/>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Az </a:t>
            </a:r>
            <a:r>
              <a:rPr lang="hu-HU" sz="2000" b="1" dirty="0" smtClean="0">
                <a:latin typeface="+mj-lt"/>
              </a:rPr>
              <a:t>Európai Unió Bírósággal hatáskörrel rendelkezik </a:t>
            </a:r>
            <a:r>
              <a:rPr lang="hu-HU" sz="2000" dirty="0" smtClean="0">
                <a:latin typeface="+mj-lt"/>
              </a:rPr>
              <a:t>az </a:t>
            </a:r>
            <a:r>
              <a:rPr lang="hu-HU" sz="2000" dirty="0" err="1" smtClean="0">
                <a:latin typeface="+mj-lt"/>
              </a:rPr>
              <a:t>EUMSz</a:t>
            </a:r>
            <a:r>
              <a:rPr lang="hu-HU" sz="2000" dirty="0" smtClean="0">
                <a:latin typeface="+mj-lt"/>
              </a:rPr>
              <a:t>. 340. cikk szerinti kártérítési vitákban. Ez alapján „</a:t>
            </a:r>
            <a:r>
              <a:rPr lang="hu-HU" sz="2000" i="1" dirty="0" smtClean="0">
                <a:latin typeface="+mj-lt"/>
              </a:rPr>
              <a:t>a szerződésen kívüli felelősség esetén az Unió a tagállamok jogában közös általános elveknek megfelelően megtéríti az intézményei vagy alkalmazottai által feladataik teljesítése során okozott károkat. Továbbá a tagállamok jogában a közös általános elveknek megfelelően az Európai Központi Bank köteles megtéríteni az általa vagy alkalmazottai által feladataik ellátás során okozott károkat.”</a:t>
            </a:r>
          </a:p>
          <a:p>
            <a:pPr marL="342900" indent="-342900" algn="just">
              <a:spcAft>
                <a:spcPts val="600"/>
              </a:spcAft>
              <a:buFont typeface="Arial" panose="020B0604020202020204" pitchFamily="34" charset="0"/>
              <a:buChar char="•"/>
            </a:pPr>
            <a:r>
              <a:rPr lang="hu-HU" sz="2000" dirty="0" smtClean="0">
                <a:latin typeface="+mj-lt"/>
              </a:rPr>
              <a:t>Fontos jelentősége van </a:t>
            </a:r>
            <a:r>
              <a:rPr lang="hu-HU" sz="2000" b="1" dirty="0" smtClean="0">
                <a:latin typeface="+mj-lt"/>
              </a:rPr>
              <a:t>az ítélkezési gyakorlat által kimunkált elveknek</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Az Európai Unió intézményei és alkalmazottai által feladataik során okozott károk megtérítéséhez, vagyis az Unió szerződésen kívüli kártérítési felelősségének fennállásához </a:t>
            </a:r>
            <a:r>
              <a:rPr lang="hu-HU" sz="2000" b="1" dirty="0" smtClean="0">
                <a:latin typeface="+mj-lt"/>
              </a:rPr>
              <a:t>az alábbi feltételeknek kell teljesülniük</a:t>
            </a:r>
            <a:r>
              <a:rPr lang="hu-HU" sz="2000" dirty="0" smtClean="0">
                <a:latin typeface="+mj-lt"/>
              </a:rPr>
              <a:t>:</a:t>
            </a:r>
          </a:p>
          <a:p>
            <a:pPr marL="990600" indent="-342900" algn="just">
              <a:spcAft>
                <a:spcPts val="600"/>
              </a:spcAft>
              <a:buFont typeface="Arial" panose="020B0604020202020204" pitchFamily="34" charset="0"/>
              <a:buChar char="•"/>
            </a:pPr>
            <a:r>
              <a:rPr lang="hu-HU" sz="2000" dirty="0">
                <a:latin typeface="+mj-lt"/>
              </a:rPr>
              <a:t>m</a:t>
            </a:r>
            <a:r>
              <a:rPr lang="hu-HU" sz="2000" dirty="0" smtClean="0">
                <a:latin typeface="+mj-lt"/>
              </a:rPr>
              <a:t>agatartás jogellenessége,</a:t>
            </a:r>
          </a:p>
          <a:p>
            <a:pPr marL="990600" indent="-342900" algn="just">
              <a:spcAft>
                <a:spcPts val="600"/>
              </a:spcAft>
              <a:buFont typeface="Arial" panose="020B0604020202020204" pitchFamily="34" charset="0"/>
              <a:buChar char="•"/>
            </a:pPr>
            <a:r>
              <a:rPr lang="hu-HU" sz="2000" dirty="0">
                <a:latin typeface="+mj-lt"/>
              </a:rPr>
              <a:t>a</a:t>
            </a:r>
            <a:r>
              <a:rPr lang="hu-HU" sz="2000" dirty="0" smtClean="0">
                <a:latin typeface="+mj-lt"/>
              </a:rPr>
              <a:t> tényleges károsodás bekövetkezése,</a:t>
            </a:r>
          </a:p>
          <a:p>
            <a:pPr marL="990600" indent="-342900" algn="just">
              <a:spcAft>
                <a:spcPts val="600"/>
              </a:spcAft>
              <a:buFont typeface="Arial" panose="020B0604020202020204" pitchFamily="34" charset="0"/>
              <a:buChar char="•"/>
            </a:pPr>
            <a:r>
              <a:rPr lang="hu-HU" sz="2000" dirty="0" smtClean="0">
                <a:latin typeface="+mj-lt"/>
              </a:rPr>
              <a:t>az állítólagos magatartás és a kár közötti ok-okozati összefüggés.</a:t>
            </a:r>
          </a:p>
        </p:txBody>
      </p:sp>
    </p:spTree>
    <p:extLst>
      <p:ext uri="{BB962C8B-B14F-4D97-AF65-F5344CB8AC3E}">
        <p14:creationId xmlns:p14="http://schemas.microsoft.com/office/powerpoint/2010/main" val="2768982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371600" y="-21952"/>
            <a:ext cx="7772400" cy="1470025"/>
          </a:xfrm>
        </p:spPr>
        <p:txBody>
          <a:bodyPr/>
          <a:lstStyle/>
          <a:p>
            <a:r>
              <a:rPr lang="hu-HU" sz="3600" b="1" dirty="0" smtClean="0"/>
              <a:t>Az Unió </a:t>
            </a:r>
            <a:r>
              <a:rPr lang="hu-HU" sz="3600" b="1" dirty="0" err="1" smtClean="0"/>
              <a:t>deliktuális</a:t>
            </a:r>
            <a:r>
              <a:rPr lang="hu-HU" sz="3600" b="1" dirty="0" smtClean="0"/>
              <a:t> felelőssége</a:t>
            </a:r>
            <a:endParaRPr lang="hu-HU" sz="3600" b="1" dirty="0"/>
          </a:p>
        </p:txBody>
      </p:sp>
      <p:sp>
        <p:nvSpPr>
          <p:cNvPr id="2" name="Szövegdoboz 1"/>
          <p:cNvSpPr txBox="1"/>
          <p:nvPr/>
        </p:nvSpPr>
        <p:spPr>
          <a:xfrm>
            <a:off x="251520" y="1988840"/>
            <a:ext cx="8640960" cy="2400657"/>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hu-HU" sz="2000" dirty="0" smtClean="0">
                <a:latin typeface="+mj-lt"/>
              </a:rPr>
              <a:t>A </a:t>
            </a:r>
            <a:r>
              <a:rPr lang="hu-HU" sz="2000" b="1" dirty="0" smtClean="0">
                <a:latin typeface="+mj-lt"/>
              </a:rPr>
              <a:t>feltételek bármelyikének hiánya esetén a keresetet el kell utasítani</a:t>
            </a:r>
            <a:r>
              <a:rPr lang="hu-HU" sz="2000" dirty="0" smtClean="0">
                <a:latin typeface="+mj-lt"/>
              </a:rPr>
              <a:t>, anélkül, hogy vizsgálni kellene a másik feltétel teljesülését. </a:t>
            </a:r>
            <a:r>
              <a:rPr lang="hu-HU" sz="2000" b="1" dirty="0" smtClean="0">
                <a:latin typeface="+mj-lt"/>
              </a:rPr>
              <a:t>(C-146/91 KYPED </a:t>
            </a:r>
            <a:r>
              <a:rPr lang="hu-HU" sz="2000" b="1" dirty="0" err="1" smtClean="0">
                <a:latin typeface="+mj-lt"/>
              </a:rPr>
              <a:t>vs</a:t>
            </a:r>
            <a:r>
              <a:rPr lang="hu-HU" sz="2000" b="1" dirty="0" smtClean="0">
                <a:latin typeface="+mj-lt"/>
              </a:rPr>
              <a:t> Tanács és Bizottság)</a:t>
            </a:r>
          </a:p>
          <a:p>
            <a:pPr marL="342900" indent="-342900" algn="just">
              <a:spcAft>
                <a:spcPts val="600"/>
              </a:spcAft>
              <a:buFont typeface="Arial" panose="020B0604020202020204" pitchFamily="34" charset="0"/>
              <a:buChar char="•"/>
            </a:pPr>
            <a:r>
              <a:rPr lang="hu-HU" sz="2000" dirty="0" smtClean="0">
                <a:latin typeface="+mj-lt"/>
              </a:rPr>
              <a:t>Az érintett intézmény, vagy személy által elkövetett jogsértést, bekövetkezett </a:t>
            </a:r>
            <a:r>
              <a:rPr lang="hu-HU" sz="2000" b="1" dirty="0" smtClean="0">
                <a:latin typeface="+mj-lt"/>
              </a:rPr>
              <a:t>kárt  a felperesnek kell bizonyítania</a:t>
            </a:r>
            <a:r>
              <a:rPr lang="hu-HU" sz="2000" dirty="0" smtClean="0">
                <a:latin typeface="+mj-lt"/>
              </a:rPr>
              <a:t>.</a:t>
            </a:r>
          </a:p>
          <a:p>
            <a:pPr marL="342900" indent="-342900" algn="just">
              <a:spcAft>
                <a:spcPts val="600"/>
              </a:spcAft>
              <a:buFont typeface="Arial" panose="020B0604020202020204" pitchFamily="34" charset="0"/>
              <a:buChar char="•"/>
            </a:pPr>
            <a:r>
              <a:rPr lang="hu-HU" sz="2000" dirty="0" smtClean="0">
                <a:latin typeface="+mj-lt"/>
              </a:rPr>
              <a:t>A kártérítés igény az Európai Unió Bírósága Alapokmányának 46. cikke alapján </a:t>
            </a:r>
            <a:r>
              <a:rPr lang="hu-HU" sz="2000" b="1" dirty="0" smtClean="0">
                <a:latin typeface="+mj-lt"/>
              </a:rPr>
              <a:t>ötéves elévülési időn belől érvényesíthető</a:t>
            </a:r>
            <a:r>
              <a:rPr lang="hu-HU" sz="2000" dirty="0" smtClean="0">
                <a:latin typeface="+mj-lt"/>
              </a:rPr>
              <a:t>.</a:t>
            </a:r>
          </a:p>
        </p:txBody>
      </p:sp>
    </p:spTree>
    <p:extLst>
      <p:ext uri="{BB962C8B-B14F-4D97-AF65-F5344CB8AC3E}">
        <p14:creationId xmlns:p14="http://schemas.microsoft.com/office/powerpoint/2010/main" val="1835899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éni 1. sém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10259</TotalTime>
  <Words>3667</Words>
  <Application>Microsoft Office PowerPoint</Application>
  <PresentationFormat>Diavetítés a képernyőre (4:3 oldalarány)</PresentationFormat>
  <Paragraphs>227</Paragraphs>
  <Slides>42</Slides>
  <Notes>0</Notes>
  <HiddenSlides>0</HiddenSlides>
  <MMClips>0</MMClips>
  <ScaleCrop>false</ScaleCrop>
  <HeadingPairs>
    <vt:vector size="4" baseType="variant">
      <vt:variant>
        <vt:lpstr>Téma</vt:lpstr>
      </vt:variant>
      <vt:variant>
        <vt:i4>1</vt:i4>
      </vt:variant>
      <vt:variant>
        <vt:lpstr>Diacímek</vt:lpstr>
      </vt:variant>
      <vt:variant>
        <vt:i4>42</vt:i4>
      </vt:variant>
    </vt:vector>
  </HeadingPairs>
  <TitlesOfParts>
    <vt:vector size="43" baseType="lpstr">
      <vt:lpstr>Office-téma</vt:lpstr>
      <vt:lpstr>Immunitás, felelősség</vt:lpstr>
      <vt:lpstr>Az Unió jogi felelőssége</vt:lpstr>
      <vt:lpstr>A kár fogalma</vt:lpstr>
      <vt:lpstr>Az Unió kontraktuális felelőssége</vt:lpstr>
      <vt:lpstr>Az Unió kontraktuális felelőssége</vt:lpstr>
      <vt:lpstr>Az Unió kontraktuális felelőssége</vt:lpstr>
      <vt:lpstr>C-142/91 Cebag BV v. Bizottság</vt:lpstr>
      <vt:lpstr>Az Unió deliktuális felelőssége</vt:lpstr>
      <vt:lpstr>Az Unió deliktuális felelőssége</vt:lpstr>
      <vt:lpstr>Jogellenes magatartás</vt:lpstr>
      <vt:lpstr>Jogellenes magatartás</vt:lpstr>
      <vt:lpstr>Jogellenes magatartás</vt:lpstr>
      <vt:lpstr>Jogellenes magatartás</vt:lpstr>
      <vt:lpstr>Jogellenes magatartás</vt:lpstr>
      <vt:lpstr>Jogellenes magatartás</vt:lpstr>
      <vt:lpstr>Felelősség jogszerű magatartás esetén</vt:lpstr>
      <vt:lpstr>Okozati összefüggés</vt:lpstr>
      <vt:lpstr>Okozati összefüggés</vt:lpstr>
      <vt:lpstr>Az unió és a tagállam párhuzamos felelőssége</vt:lpstr>
      <vt:lpstr>96/71 R. &amp; V. Haegeman v. Bizottság</vt:lpstr>
      <vt:lpstr>A tagállami kártérítési felelősség Immunitási elméletek</vt:lpstr>
      <vt:lpstr>Immunitási elméletek</vt:lpstr>
      <vt:lpstr>Immunitási elméletek</vt:lpstr>
      <vt:lpstr>Immunitási elméletek</vt:lpstr>
      <vt:lpstr>C-60/90 és C-9/90 Andrea Francovich és Danila Bonifaci és mások v. Olaszország</vt:lpstr>
      <vt:lpstr>C-60/90 és C-9/90 Andrea Francovich és Danila Bonifaci és mások v. Olaszország</vt:lpstr>
      <vt:lpstr>A kár meghatározása</vt:lpstr>
      <vt:lpstr>A kártérítési felelősség feltételei</vt:lpstr>
      <vt:lpstr>A kártérítési felelősség feltételei</vt:lpstr>
      <vt:lpstr>Case C-46/93, C-48/93 Brasserie du Pecheur SA v. Germany and R v. Secretary of State for Transport, ex parte Factotame Ltd. and Others [1996]</vt:lpstr>
      <vt:lpstr>PowerPoint bemutató</vt:lpstr>
      <vt:lpstr>PowerPoint bemutató</vt:lpstr>
      <vt:lpstr>PowerPoint bemutató</vt:lpstr>
      <vt:lpstr>Az Európai Bíróság ítélete az egyesített Brasserie és Factortame III ügyekben</vt:lpstr>
      <vt:lpstr>Az Európai Bíróság ítélete az egyesített Brasserie és Factortame III ügyekben</vt:lpstr>
      <vt:lpstr>Jogsértő magatartás</vt:lpstr>
      <vt:lpstr>Jogsértő magatartás</vt:lpstr>
      <vt:lpstr>A jogsértést elkövető állami szervek köre</vt:lpstr>
      <vt:lpstr>A jogsértést elkövető állami szervek köre</vt:lpstr>
      <vt:lpstr>A jogsértést elkövető állami szervek köre</vt:lpstr>
      <vt:lpstr>Okozati összefüggés</vt:lpstr>
      <vt:lpstr>Köszönöm a figyelmet!</vt:lpstr>
    </vt:vector>
  </TitlesOfParts>
  <Company>dmjvph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Magyar Köztársaság alkotmányos berendezkedése és közigazgatási rendszere</dc:title>
  <dc:creator>Dr. Tábikné Dr. Bárdos Ildikó</dc:creator>
  <cp:lastModifiedBy>Mernyei Ákos</cp:lastModifiedBy>
  <cp:revision>407</cp:revision>
  <dcterms:created xsi:type="dcterms:W3CDTF">2010-04-21T07:27:43Z</dcterms:created>
  <dcterms:modified xsi:type="dcterms:W3CDTF">2020-05-12T16:09:30Z</dcterms:modified>
</cp:coreProperties>
</file>